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75A1CE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0" y="0"/>
            <a:ext cx="864235" cy="5690870"/>
          </a:xfrm>
          <a:custGeom>
            <a:avLst/>
            <a:gdLst/>
            <a:ahLst/>
            <a:cxnLst/>
            <a:rect l="l" t="t" r="r" b="b"/>
            <a:pathLst>
              <a:path w="864235" h="5690870">
                <a:moveTo>
                  <a:pt x="864108" y="0"/>
                </a:moveTo>
                <a:lnTo>
                  <a:pt x="90279" y="0"/>
                </a:lnTo>
                <a:lnTo>
                  <a:pt x="0" y="889"/>
                </a:lnTo>
                <a:lnTo>
                  <a:pt x="0" y="5690616"/>
                </a:lnTo>
                <a:lnTo>
                  <a:pt x="864108" y="9271"/>
                </a:lnTo>
                <a:lnTo>
                  <a:pt x="864108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75A1CE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75A1CE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07639" y="662431"/>
            <a:ext cx="544322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75A1CE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47570" y="1771014"/>
            <a:ext cx="7133590" cy="4792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64235" cy="5690870"/>
          </a:xfrm>
          <a:custGeom>
            <a:avLst/>
            <a:gdLst/>
            <a:ahLst/>
            <a:cxnLst/>
            <a:rect l="l" t="t" r="r" b="b"/>
            <a:pathLst>
              <a:path w="864235" h="5690870">
                <a:moveTo>
                  <a:pt x="864108" y="0"/>
                </a:moveTo>
                <a:lnTo>
                  <a:pt x="90279" y="0"/>
                </a:lnTo>
                <a:lnTo>
                  <a:pt x="0" y="889"/>
                </a:lnTo>
                <a:lnTo>
                  <a:pt x="0" y="5690616"/>
                </a:lnTo>
                <a:lnTo>
                  <a:pt x="864108" y="9271"/>
                </a:lnTo>
                <a:lnTo>
                  <a:pt x="864108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634998" y="893521"/>
            <a:ext cx="7510780" cy="20377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66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2019</a:t>
            </a:r>
            <a:endParaRPr sz="6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6600" b="1" dirty="0">
                <a:solidFill>
                  <a:srgbClr val="174260"/>
                </a:solidFill>
                <a:latin typeface="Times New Roman"/>
                <a:cs typeface="Times New Roman"/>
              </a:rPr>
              <a:t>Super Cash</a:t>
            </a:r>
            <a:r>
              <a:rPr sz="6600" b="1" spc="-21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6600" b="1" dirty="0">
                <a:solidFill>
                  <a:srgbClr val="174260"/>
                </a:solidFill>
                <a:latin typeface="Times New Roman"/>
                <a:cs typeface="Times New Roman"/>
              </a:rPr>
              <a:t>Bonanza</a:t>
            </a:r>
            <a:endParaRPr sz="6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92554" y="4053078"/>
            <a:ext cx="6995159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spc="-135" dirty="0">
                <a:solidFill>
                  <a:srgbClr val="174260"/>
                </a:solidFill>
                <a:latin typeface="Times New Roman"/>
                <a:cs typeface="Times New Roman"/>
              </a:rPr>
              <a:t>“We </a:t>
            </a:r>
            <a:r>
              <a:rPr sz="7200" b="1" spc="-50" dirty="0">
                <a:solidFill>
                  <a:srgbClr val="174260"/>
                </a:solidFill>
                <a:latin typeface="Times New Roman"/>
                <a:cs typeface="Times New Roman"/>
              </a:rPr>
              <a:t>Are</a:t>
            </a:r>
            <a:r>
              <a:rPr sz="7200" b="1" spc="-33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7200" b="1" spc="-50" dirty="0">
                <a:solidFill>
                  <a:srgbClr val="174260"/>
                </a:solidFill>
                <a:latin typeface="Times New Roman"/>
                <a:cs typeface="Times New Roman"/>
              </a:rPr>
              <a:t>Family.”</a:t>
            </a:r>
            <a:endParaRPr sz="7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64235" cy="5690870"/>
          </a:xfrm>
          <a:custGeom>
            <a:avLst/>
            <a:gdLst/>
            <a:ahLst/>
            <a:cxnLst/>
            <a:rect l="l" t="t" r="r" b="b"/>
            <a:pathLst>
              <a:path w="864235" h="5690870">
                <a:moveTo>
                  <a:pt x="864108" y="0"/>
                </a:moveTo>
                <a:lnTo>
                  <a:pt x="90279" y="0"/>
                </a:lnTo>
                <a:lnTo>
                  <a:pt x="0" y="889"/>
                </a:lnTo>
                <a:lnTo>
                  <a:pt x="0" y="5690616"/>
                </a:lnTo>
                <a:lnTo>
                  <a:pt x="864108" y="9271"/>
                </a:lnTo>
                <a:lnTo>
                  <a:pt x="864108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621407" y="1353692"/>
            <a:ext cx="55372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9315" algn="l"/>
              </a:tabLst>
            </a:pPr>
            <a:r>
              <a:rPr sz="5400" dirty="0">
                <a:solidFill>
                  <a:srgbClr val="174260"/>
                </a:solidFill>
                <a:latin typeface="Times New Roman"/>
                <a:cs typeface="Times New Roman"/>
              </a:rPr>
              <a:t>25	</a:t>
            </a:r>
            <a:r>
              <a:rPr sz="5400" spc="-125" dirty="0">
                <a:solidFill>
                  <a:srgbClr val="174260"/>
                </a:solidFill>
                <a:latin typeface="Times New Roman"/>
                <a:cs typeface="Times New Roman"/>
              </a:rPr>
              <a:t>GREAT</a:t>
            </a:r>
            <a:r>
              <a:rPr sz="5400" spc="-17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5400" dirty="0">
                <a:solidFill>
                  <a:srgbClr val="174260"/>
                </a:solidFill>
                <a:latin typeface="Times New Roman"/>
                <a:cs typeface="Times New Roman"/>
              </a:rPr>
              <a:t>PRIZES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14345" y="3167024"/>
            <a:ext cx="5751195" cy="1497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82320" marR="5080" indent="-770255">
              <a:lnSpc>
                <a:spcPct val="120800"/>
              </a:lnSpc>
              <a:spcBef>
                <a:spcPts val="95"/>
              </a:spcBef>
            </a:pPr>
            <a:r>
              <a:rPr sz="40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OVER $108,000 IN</a:t>
            </a:r>
            <a:r>
              <a:rPr sz="4000" b="1" spc="-50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40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CASH  </a:t>
            </a:r>
            <a:r>
              <a:rPr sz="4000" b="1" spc="-45" dirty="0">
                <a:solidFill>
                  <a:srgbClr val="174260"/>
                </a:solidFill>
                <a:latin typeface="Times New Roman"/>
                <a:cs typeface="Times New Roman"/>
              </a:rPr>
              <a:t>TO </a:t>
            </a:r>
            <a:r>
              <a:rPr sz="40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BE</a:t>
            </a:r>
            <a:r>
              <a:rPr sz="4000" b="1" spc="-210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4000" b="1" spc="-135" dirty="0">
                <a:solidFill>
                  <a:srgbClr val="174260"/>
                </a:solidFill>
                <a:latin typeface="Times New Roman"/>
                <a:cs typeface="Times New Roman"/>
              </a:rPr>
              <a:t>AWARDED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64235" cy="5690870"/>
          </a:xfrm>
          <a:custGeom>
            <a:avLst/>
            <a:gdLst/>
            <a:ahLst/>
            <a:cxnLst/>
            <a:rect l="l" t="t" r="r" b="b"/>
            <a:pathLst>
              <a:path w="864235" h="5690870">
                <a:moveTo>
                  <a:pt x="864108" y="0"/>
                </a:moveTo>
                <a:lnTo>
                  <a:pt x="90279" y="0"/>
                </a:lnTo>
                <a:lnTo>
                  <a:pt x="0" y="889"/>
                </a:lnTo>
                <a:lnTo>
                  <a:pt x="0" y="5690616"/>
                </a:lnTo>
                <a:lnTo>
                  <a:pt x="864108" y="9271"/>
                </a:lnTo>
                <a:lnTo>
                  <a:pt x="864108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541777" y="0"/>
            <a:ext cx="5697220" cy="317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indent="920750">
              <a:lnSpc>
                <a:spcPct val="143500"/>
              </a:lnSpc>
              <a:spcBef>
                <a:spcPts val="100"/>
              </a:spcBef>
            </a:pPr>
            <a:r>
              <a:rPr sz="540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PRIZE LIST  </a:t>
            </a:r>
            <a:r>
              <a:rPr sz="5400" b="1" dirty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  <a:r>
              <a:rPr sz="5400" b="1" baseline="23919" dirty="0">
                <a:solidFill>
                  <a:srgbClr val="000000"/>
                </a:solidFill>
                <a:latin typeface="Times New Roman"/>
                <a:cs typeface="Times New Roman"/>
              </a:rPr>
              <a:t>TH </a:t>
            </a:r>
            <a:r>
              <a:rPr sz="540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PRIZE </a:t>
            </a:r>
            <a:r>
              <a:rPr sz="5400" b="1" dirty="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sz="5400" b="1" spc="-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5400" b="1" dirty="0">
                <a:solidFill>
                  <a:srgbClr val="000000"/>
                </a:solidFill>
                <a:latin typeface="Times New Roman"/>
                <a:cs typeface="Times New Roman"/>
              </a:rPr>
              <a:t>$4,000</a:t>
            </a:r>
            <a:endParaRPr sz="5400">
              <a:latin typeface="Times New Roman"/>
              <a:cs typeface="Times New Roman"/>
            </a:endParaRPr>
          </a:p>
          <a:p>
            <a:pPr marL="12700">
              <a:lnSpc>
                <a:spcPts val="6205"/>
              </a:lnSpc>
            </a:pPr>
            <a:r>
              <a:rPr sz="5400" b="1" dirty="0">
                <a:solidFill>
                  <a:srgbClr val="000000"/>
                </a:solidFill>
                <a:latin typeface="Times New Roman"/>
                <a:cs typeface="Times New Roman"/>
              </a:rPr>
              <a:t>5</a:t>
            </a:r>
            <a:r>
              <a:rPr sz="5400" b="1" baseline="23919" dirty="0">
                <a:solidFill>
                  <a:srgbClr val="000000"/>
                </a:solidFill>
                <a:latin typeface="Times New Roman"/>
                <a:cs typeface="Times New Roman"/>
              </a:rPr>
              <a:t>TH </a:t>
            </a:r>
            <a:r>
              <a:rPr sz="5400" b="1" dirty="0">
                <a:solidFill>
                  <a:srgbClr val="000000"/>
                </a:solidFill>
                <a:latin typeface="Times New Roman"/>
                <a:cs typeface="Times New Roman"/>
              </a:rPr>
              <a:t>PRIZE -</a:t>
            </a:r>
            <a:r>
              <a:rPr sz="5400" b="1" spc="-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5400" b="1" dirty="0">
                <a:solidFill>
                  <a:srgbClr val="000000"/>
                </a:solidFill>
                <a:latin typeface="Times New Roman"/>
                <a:cs typeface="Times New Roman"/>
              </a:rPr>
              <a:t>$3,000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35200" y="3360801"/>
            <a:ext cx="6307455" cy="2845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4595"/>
              </a:lnSpc>
              <a:spcBef>
                <a:spcPts val="95"/>
              </a:spcBef>
            </a:pPr>
            <a:r>
              <a:rPr sz="4000" b="1" spc="5" dirty="0">
                <a:latin typeface="Times New Roman"/>
                <a:cs typeface="Times New Roman"/>
              </a:rPr>
              <a:t>6</a:t>
            </a:r>
            <a:r>
              <a:rPr sz="3975" b="1" spc="7" baseline="24109" dirty="0">
                <a:latin typeface="Times New Roman"/>
                <a:cs typeface="Times New Roman"/>
              </a:rPr>
              <a:t>TH </a:t>
            </a:r>
            <a:r>
              <a:rPr sz="4000" b="1" spc="-5" dirty="0">
                <a:latin typeface="Times New Roman"/>
                <a:cs typeface="Times New Roman"/>
              </a:rPr>
              <a:t>– </a:t>
            </a:r>
            <a:r>
              <a:rPr sz="4000" b="1" spc="5" dirty="0">
                <a:latin typeface="Times New Roman"/>
                <a:cs typeface="Times New Roman"/>
              </a:rPr>
              <a:t>9</a:t>
            </a:r>
            <a:r>
              <a:rPr sz="3975" b="1" spc="7" baseline="24109" dirty="0">
                <a:latin typeface="Times New Roman"/>
                <a:cs typeface="Times New Roman"/>
              </a:rPr>
              <a:t>TH </a:t>
            </a:r>
            <a:r>
              <a:rPr sz="4000" b="1" spc="-5" dirty="0">
                <a:latin typeface="Times New Roman"/>
                <a:cs typeface="Times New Roman"/>
              </a:rPr>
              <a:t>PRIZES -</a:t>
            </a:r>
            <a:r>
              <a:rPr sz="4000" b="1" spc="-30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latin typeface="Times New Roman"/>
                <a:cs typeface="Times New Roman"/>
              </a:rPr>
              <a:t>$1,500</a:t>
            </a:r>
            <a:endParaRPr sz="4000">
              <a:latin typeface="Times New Roman"/>
              <a:cs typeface="Times New Roman"/>
            </a:endParaRPr>
          </a:p>
          <a:p>
            <a:pPr algn="ctr">
              <a:lnSpc>
                <a:spcPts val="4350"/>
              </a:lnSpc>
            </a:pPr>
            <a:r>
              <a:rPr sz="4000" b="1" spc="5" dirty="0">
                <a:latin typeface="Times New Roman"/>
                <a:cs typeface="Times New Roman"/>
              </a:rPr>
              <a:t>10</a:t>
            </a:r>
            <a:r>
              <a:rPr sz="3975" b="1" spc="7" baseline="24109" dirty="0">
                <a:latin typeface="Times New Roman"/>
                <a:cs typeface="Times New Roman"/>
              </a:rPr>
              <a:t>TH </a:t>
            </a:r>
            <a:r>
              <a:rPr sz="4000" b="1" spc="-5" dirty="0">
                <a:latin typeface="Times New Roman"/>
                <a:cs typeface="Times New Roman"/>
              </a:rPr>
              <a:t>– </a:t>
            </a:r>
            <a:r>
              <a:rPr sz="4000" b="1" spc="5" dirty="0">
                <a:latin typeface="Times New Roman"/>
                <a:cs typeface="Times New Roman"/>
              </a:rPr>
              <a:t>13</a:t>
            </a:r>
            <a:r>
              <a:rPr sz="3975" b="1" spc="7" baseline="24109" dirty="0">
                <a:latin typeface="Times New Roman"/>
                <a:cs typeface="Times New Roman"/>
              </a:rPr>
              <a:t>TH </a:t>
            </a:r>
            <a:r>
              <a:rPr sz="4000" b="1" spc="-5" dirty="0">
                <a:latin typeface="Times New Roman"/>
                <a:cs typeface="Times New Roman"/>
              </a:rPr>
              <a:t>PRIZES –</a:t>
            </a:r>
            <a:r>
              <a:rPr sz="4000" b="1" spc="-65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latin typeface="Times New Roman"/>
                <a:cs typeface="Times New Roman"/>
              </a:rPr>
              <a:t>$1,250</a:t>
            </a:r>
            <a:endParaRPr sz="4000">
              <a:latin typeface="Times New Roman"/>
              <a:cs typeface="Times New Roman"/>
            </a:endParaRPr>
          </a:p>
          <a:p>
            <a:pPr algn="ctr">
              <a:lnSpc>
                <a:spcPts val="4350"/>
              </a:lnSpc>
            </a:pPr>
            <a:r>
              <a:rPr sz="4000" b="1" spc="5" dirty="0">
                <a:latin typeface="Times New Roman"/>
                <a:cs typeface="Times New Roman"/>
              </a:rPr>
              <a:t>14</a:t>
            </a:r>
            <a:r>
              <a:rPr sz="3975" b="1" spc="7" baseline="24109" dirty="0">
                <a:latin typeface="Times New Roman"/>
                <a:cs typeface="Times New Roman"/>
              </a:rPr>
              <a:t>TH </a:t>
            </a:r>
            <a:r>
              <a:rPr sz="4000" b="1" spc="-5" dirty="0">
                <a:latin typeface="Times New Roman"/>
                <a:cs typeface="Times New Roman"/>
              </a:rPr>
              <a:t>– </a:t>
            </a:r>
            <a:r>
              <a:rPr sz="4000" b="1" spc="5" dirty="0">
                <a:latin typeface="Times New Roman"/>
                <a:cs typeface="Times New Roman"/>
              </a:rPr>
              <a:t>17</a:t>
            </a:r>
            <a:r>
              <a:rPr sz="3975" b="1" spc="7" baseline="24109" dirty="0">
                <a:latin typeface="Times New Roman"/>
                <a:cs typeface="Times New Roman"/>
              </a:rPr>
              <a:t>TH </a:t>
            </a:r>
            <a:r>
              <a:rPr sz="4000" b="1" spc="-5" dirty="0">
                <a:latin typeface="Times New Roman"/>
                <a:cs typeface="Times New Roman"/>
              </a:rPr>
              <a:t>PRIZES –</a:t>
            </a:r>
            <a:r>
              <a:rPr sz="4000" b="1" spc="-65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latin typeface="Times New Roman"/>
                <a:cs typeface="Times New Roman"/>
              </a:rPr>
              <a:t>$1,000</a:t>
            </a:r>
            <a:endParaRPr sz="4000">
              <a:latin typeface="Times New Roman"/>
              <a:cs typeface="Times New Roman"/>
            </a:endParaRPr>
          </a:p>
          <a:p>
            <a:pPr marL="3810" algn="ctr">
              <a:lnSpc>
                <a:spcPts val="4350"/>
              </a:lnSpc>
            </a:pPr>
            <a:r>
              <a:rPr sz="4000" b="1" spc="5" dirty="0">
                <a:latin typeface="Times New Roman"/>
                <a:cs typeface="Times New Roman"/>
              </a:rPr>
              <a:t>18</a:t>
            </a:r>
            <a:r>
              <a:rPr sz="3975" b="1" spc="7" baseline="24109" dirty="0">
                <a:latin typeface="Times New Roman"/>
                <a:cs typeface="Times New Roman"/>
              </a:rPr>
              <a:t>TH </a:t>
            </a:r>
            <a:r>
              <a:rPr sz="4000" b="1" spc="-5" dirty="0">
                <a:latin typeface="Times New Roman"/>
                <a:cs typeface="Times New Roman"/>
              </a:rPr>
              <a:t>– </a:t>
            </a:r>
            <a:r>
              <a:rPr sz="4000" b="1" dirty="0">
                <a:latin typeface="Times New Roman"/>
                <a:cs typeface="Times New Roman"/>
              </a:rPr>
              <a:t>21</a:t>
            </a:r>
            <a:r>
              <a:rPr sz="3975" b="1" baseline="24109" dirty="0">
                <a:latin typeface="Times New Roman"/>
                <a:cs typeface="Times New Roman"/>
              </a:rPr>
              <a:t>ST </a:t>
            </a:r>
            <a:r>
              <a:rPr sz="4000" b="1" spc="-5" dirty="0">
                <a:latin typeface="Times New Roman"/>
                <a:cs typeface="Times New Roman"/>
              </a:rPr>
              <a:t>PRIZES –</a:t>
            </a:r>
            <a:r>
              <a:rPr sz="4000" b="1" spc="-90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latin typeface="Times New Roman"/>
                <a:cs typeface="Times New Roman"/>
              </a:rPr>
              <a:t>$750</a:t>
            </a:r>
            <a:endParaRPr sz="4000">
              <a:latin typeface="Times New Roman"/>
              <a:cs typeface="Times New Roman"/>
            </a:endParaRPr>
          </a:p>
          <a:p>
            <a:pPr marL="1905" algn="ctr">
              <a:lnSpc>
                <a:spcPts val="4555"/>
              </a:lnSpc>
            </a:pPr>
            <a:r>
              <a:rPr sz="4000" b="1" spc="5" dirty="0">
                <a:latin typeface="Times New Roman"/>
                <a:cs typeface="Times New Roman"/>
              </a:rPr>
              <a:t>22</a:t>
            </a:r>
            <a:r>
              <a:rPr sz="3975" b="1" spc="7" baseline="24109" dirty="0">
                <a:latin typeface="Times New Roman"/>
                <a:cs typeface="Times New Roman"/>
              </a:rPr>
              <a:t>ND </a:t>
            </a:r>
            <a:r>
              <a:rPr sz="4000" b="1" spc="-5" dirty="0">
                <a:latin typeface="Times New Roman"/>
                <a:cs typeface="Times New Roman"/>
              </a:rPr>
              <a:t>– </a:t>
            </a:r>
            <a:r>
              <a:rPr sz="4000" b="1" spc="5" dirty="0">
                <a:latin typeface="Times New Roman"/>
                <a:cs typeface="Times New Roman"/>
              </a:rPr>
              <a:t>25</a:t>
            </a:r>
            <a:r>
              <a:rPr sz="3975" b="1" spc="7" baseline="24109" dirty="0">
                <a:latin typeface="Times New Roman"/>
                <a:cs typeface="Times New Roman"/>
              </a:rPr>
              <a:t>TH </a:t>
            </a:r>
            <a:r>
              <a:rPr sz="4000" b="1" spc="-5" dirty="0">
                <a:latin typeface="Times New Roman"/>
                <a:cs typeface="Times New Roman"/>
              </a:rPr>
              <a:t>PRIZES –</a:t>
            </a:r>
            <a:r>
              <a:rPr sz="4000" b="1" spc="-60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$500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6885" y="742010"/>
            <a:ext cx="607568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/>
              <a:t>TOP </a:t>
            </a:r>
            <a:r>
              <a:rPr sz="5400" spc="-40" dirty="0"/>
              <a:t>“MONTHLY”</a:t>
            </a:r>
            <a:r>
              <a:rPr sz="5400" spc="-95" dirty="0"/>
              <a:t> </a:t>
            </a:r>
            <a:r>
              <a:rPr sz="5400" dirty="0"/>
              <a:t>PRIZES</a:t>
            </a:r>
            <a:endParaRPr sz="5400"/>
          </a:p>
        </p:txBody>
      </p:sp>
      <p:sp>
        <p:nvSpPr>
          <p:cNvPr id="3" name="object 3"/>
          <p:cNvSpPr txBox="1"/>
          <p:nvPr/>
        </p:nvSpPr>
        <p:spPr>
          <a:xfrm>
            <a:off x="693521" y="2135250"/>
            <a:ext cx="9025890" cy="3121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504" indent="-217804">
              <a:lnSpc>
                <a:spcPts val="4020"/>
              </a:lnSpc>
              <a:buClr>
                <a:srgbClr val="75A1CE"/>
              </a:buClr>
              <a:buSzPct val="154838"/>
              <a:buFont typeface="Arial"/>
              <a:buChar char="•"/>
              <a:tabLst>
                <a:tab pos="231140" algn="l"/>
              </a:tabLst>
            </a:pPr>
            <a:r>
              <a:rPr sz="3100" b="1" spc="-10" dirty="0">
                <a:latin typeface="Arial"/>
                <a:cs typeface="Arial"/>
              </a:rPr>
              <a:t>$414 </a:t>
            </a:r>
            <a:r>
              <a:rPr sz="3100" b="1" spc="-5" dirty="0">
                <a:latin typeface="Arial"/>
                <a:cs typeface="Arial"/>
              </a:rPr>
              <a:t>A MONTH </a:t>
            </a:r>
            <a:r>
              <a:rPr sz="3100" b="1" spc="-120" dirty="0">
                <a:latin typeface="Arial"/>
                <a:cs typeface="Arial"/>
              </a:rPr>
              <a:t>PAYABLE </a:t>
            </a:r>
            <a:r>
              <a:rPr sz="3100" b="1" spc="-5" dirty="0">
                <a:latin typeface="Arial"/>
                <a:cs typeface="Arial"/>
              </a:rPr>
              <a:t>FOR 10 (TEN)</a:t>
            </a:r>
            <a:r>
              <a:rPr sz="3100" b="1" spc="-130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YEARS</a:t>
            </a:r>
            <a:endParaRPr sz="3100">
              <a:latin typeface="Arial"/>
              <a:cs typeface="Arial"/>
            </a:endParaRPr>
          </a:p>
          <a:p>
            <a:pPr marR="760095" algn="ctr">
              <a:lnSpc>
                <a:spcPts val="3145"/>
              </a:lnSpc>
            </a:pPr>
            <a:r>
              <a:rPr sz="3100" b="1" spc="-10" dirty="0">
                <a:latin typeface="Arial"/>
                <a:cs typeface="Arial"/>
              </a:rPr>
              <a:t>($49,680)</a:t>
            </a:r>
            <a:endParaRPr sz="3100">
              <a:latin typeface="Arial"/>
              <a:cs typeface="Arial"/>
            </a:endParaRPr>
          </a:p>
          <a:p>
            <a:pPr marL="230504" indent="-217804">
              <a:lnSpc>
                <a:spcPts val="5305"/>
              </a:lnSpc>
              <a:buClr>
                <a:srgbClr val="75A1CE"/>
              </a:buClr>
              <a:buSzPct val="154838"/>
              <a:buFont typeface="Arial"/>
              <a:buChar char="•"/>
              <a:tabLst>
                <a:tab pos="231140" algn="l"/>
              </a:tabLst>
            </a:pPr>
            <a:r>
              <a:rPr sz="3100" b="1" spc="-10" dirty="0">
                <a:latin typeface="Arial"/>
                <a:cs typeface="Arial"/>
              </a:rPr>
              <a:t>$313 </a:t>
            </a:r>
            <a:r>
              <a:rPr sz="3100" b="1" spc="-5" dirty="0">
                <a:latin typeface="Arial"/>
                <a:cs typeface="Arial"/>
              </a:rPr>
              <a:t>A MONTH </a:t>
            </a:r>
            <a:r>
              <a:rPr sz="3100" b="1" spc="-120" dirty="0">
                <a:latin typeface="Arial"/>
                <a:cs typeface="Arial"/>
              </a:rPr>
              <a:t>PAYABLE </a:t>
            </a:r>
            <a:r>
              <a:rPr sz="3100" b="1" spc="-5" dirty="0">
                <a:latin typeface="Arial"/>
                <a:cs typeface="Arial"/>
              </a:rPr>
              <a:t>FOR 5 (FIVE)</a:t>
            </a:r>
            <a:r>
              <a:rPr sz="3100" b="1" spc="-135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YEARS</a:t>
            </a:r>
            <a:endParaRPr sz="3100">
              <a:latin typeface="Arial"/>
              <a:cs typeface="Arial"/>
            </a:endParaRPr>
          </a:p>
          <a:p>
            <a:pPr marR="760095" algn="ctr">
              <a:lnSpc>
                <a:spcPts val="3140"/>
              </a:lnSpc>
            </a:pPr>
            <a:r>
              <a:rPr sz="3100" b="1" spc="-5" dirty="0">
                <a:latin typeface="Arial"/>
                <a:cs typeface="Arial"/>
              </a:rPr>
              <a:t>($18,780)</a:t>
            </a:r>
            <a:endParaRPr sz="3100">
              <a:latin typeface="Arial"/>
              <a:cs typeface="Arial"/>
            </a:endParaRPr>
          </a:p>
          <a:p>
            <a:pPr marL="230504" indent="-217804">
              <a:lnSpc>
                <a:spcPts val="5300"/>
              </a:lnSpc>
              <a:buClr>
                <a:srgbClr val="75A1CE"/>
              </a:buClr>
              <a:buSzPct val="154838"/>
              <a:buFont typeface="Arial"/>
              <a:buChar char="•"/>
              <a:tabLst>
                <a:tab pos="231140" algn="l"/>
              </a:tabLst>
            </a:pPr>
            <a:r>
              <a:rPr sz="3100" b="1" spc="-10" dirty="0">
                <a:latin typeface="Arial"/>
                <a:cs typeface="Arial"/>
              </a:rPr>
              <a:t>$212 </a:t>
            </a:r>
            <a:r>
              <a:rPr sz="3100" b="1" spc="-5" dirty="0">
                <a:latin typeface="Arial"/>
                <a:cs typeface="Arial"/>
              </a:rPr>
              <a:t>A MONTH </a:t>
            </a:r>
            <a:r>
              <a:rPr sz="3100" b="1" spc="-125" dirty="0">
                <a:latin typeface="Arial"/>
                <a:cs typeface="Arial"/>
              </a:rPr>
              <a:t>PAYA</a:t>
            </a:r>
            <a:r>
              <a:rPr sz="3100" b="1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</a:t>
            </a:r>
            <a:r>
              <a:rPr sz="3100" b="1" spc="-125" dirty="0">
                <a:latin typeface="Arial"/>
                <a:cs typeface="Arial"/>
              </a:rPr>
              <a:t>LE </a:t>
            </a:r>
            <a:r>
              <a:rPr sz="3100" b="1" spc="-5" dirty="0">
                <a:latin typeface="Arial"/>
                <a:cs typeface="Arial"/>
              </a:rPr>
              <a:t>FOR 5 (FIVE)</a:t>
            </a:r>
            <a:r>
              <a:rPr sz="3100" b="1" spc="-100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YEARS</a:t>
            </a:r>
            <a:endParaRPr sz="3100">
              <a:latin typeface="Arial"/>
              <a:cs typeface="Arial"/>
            </a:endParaRPr>
          </a:p>
          <a:p>
            <a:pPr marR="760730" algn="ctr">
              <a:lnSpc>
                <a:spcPts val="3565"/>
              </a:lnSpc>
            </a:pPr>
            <a:r>
              <a:rPr sz="3100" b="1" spc="-10" dirty="0">
                <a:latin typeface="Arial"/>
                <a:cs typeface="Arial"/>
              </a:rPr>
              <a:t>($12,720)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64235" cy="5690870"/>
          </a:xfrm>
          <a:custGeom>
            <a:avLst/>
            <a:gdLst/>
            <a:ahLst/>
            <a:cxnLst/>
            <a:rect l="l" t="t" r="r" b="b"/>
            <a:pathLst>
              <a:path w="864235" h="5690870">
                <a:moveTo>
                  <a:pt x="864108" y="0"/>
                </a:moveTo>
                <a:lnTo>
                  <a:pt x="90279" y="0"/>
                </a:lnTo>
                <a:lnTo>
                  <a:pt x="0" y="889"/>
                </a:lnTo>
                <a:lnTo>
                  <a:pt x="0" y="5690616"/>
                </a:lnTo>
                <a:lnTo>
                  <a:pt x="864108" y="9271"/>
                </a:lnTo>
                <a:lnTo>
                  <a:pt x="864108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817623" y="2162302"/>
            <a:ext cx="605790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77035" marR="5080" indent="-1664970">
              <a:lnSpc>
                <a:spcPct val="100000"/>
              </a:lnSpc>
              <a:spcBef>
                <a:spcPts val="100"/>
              </a:spcBef>
              <a:tabLst>
                <a:tab pos="857885" algn="l"/>
                <a:tab pos="2781935" algn="l"/>
                <a:tab pos="4977765" algn="l"/>
              </a:tabLst>
            </a:pPr>
            <a:r>
              <a:rPr sz="5400" b="1" dirty="0">
                <a:solidFill>
                  <a:srgbClr val="174260"/>
                </a:solidFill>
                <a:latin typeface="Times New Roman"/>
                <a:cs typeface="Times New Roman"/>
              </a:rPr>
              <a:t>4.	</a:t>
            </a:r>
            <a:r>
              <a:rPr sz="54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When	a</a:t>
            </a:r>
            <a:r>
              <a:rPr sz="5400" b="1" spc="-105" dirty="0">
                <a:solidFill>
                  <a:srgbClr val="174260"/>
                </a:solidFill>
                <a:latin typeface="Times New Roman"/>
                <a:cs typeface="Times New Roman"/>
              </a:rPr>
              <a:t>r</a:t>
            </a:r>
            <a:r>
              <a:rPr sz="5400" b="1" dirty="0">
                <a:solidFill>
                  <a:srgbClr val="174260"/>
                </a:solidFill>
                <a:latin typeface="Times New Roman"/>
                <a:cs typeface="Times New Roman"/>
              </a:rPr>
              <a:t>e </a:t>
            </a:r>
            <a:r>
              <a:rPr sz="54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the</a:t>
            </a:r>
            <a:r>
              <a:rPr sz="5400" b="1" dirty="0">
                <a:solidFill>
                  <a:srgbClr val="174260"/>
                </a:solidFill>
                <a:latin typeface="Times New Roman"/>
                <a:cs typeface="Times New Roman"/>
              </a:rPr>
              <a:t>	</a:t>
            </a:r>
            <a:r>
              <a:rPr sz="54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two  </a:t>
            </a:r>
            <a:r>
              <a:rPr sz="5400" b="1" dirty="0">
                <a:solidFill>
                  <a:srgbClr val="174260"/>
                </a:solidFill>
                <a:latin typeface="Times New Roman"/>
                <a:cs typeface="Times New Roman"/>
              </a:rPr>
              <a:t>turn-ins?</a:t>
            </a:r>
            <a:endParaRPr sz="5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64235" cy="5690870"/>
          </a:xfrm>
          <a:custGeom>
            <a:avLst/>
            <a:gdLst/>
            <a:ahLst/>
            <a:cxnLst/>
            <a:rect l="l" t="t" r="r" b="b"/>
            <a:pathLst>
              <a:path w="864235" h="5690870">
                <a:moveTo>
                  <a:pt x="864108" y="0"/>
                </a:moveTo>
                <a:lnTo>
                  <a:pt x="90279" y="0"/>
                </a:lnTo>
                <a:lnTo>
                  <a:pt x="0" y="889"/>
                </a:lnTo>
                <a:lnTo>
                  <a:pt x="0" y="5690616"/>
                </a:lnTo>
                <a:lnTo>
                  <a:pt x="864108" y="9271"/>
                </a:lnTo>
                <a:lnTo>
                  <a:pt x="864108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767076" y="1324102"/>
            <a:ext cx="415925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1732914" algn="l"/>
                <a:tab pos="2761615" algn="l"/>
              </a:tabLst>
            </a:pPr>
            <a:r>
              <a:rPr sz="54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April	15,	2019</a:t>
            </a:r>
            <a:endParaRPr sz="54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5400" b="1" dirty="0">
                <a:solidFill>
                  <a:srgbClr val="174260"/>
                </a:solidFill>
                <a:latin typeface="Times New Roman"/>
                <a:cs typeface="Times New Roman"/>
              </a:rPr>
              <a:t>May 10,</a:t>
            </a:r>
            <a:r>
              <a:rPr sz="5400" b="1" spc="-6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5400" b="1" dirty="0">
                <a:solidFill>
                  <a:srgbClr val="174260"/>
                </a:solidFill>
                <a:latin typeface="Times New Roman"/>
                <a:cs typeface="Times New Roman"/>
              </a:rPr>
              <a:t>2019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52092" y="3800982"/>
            <a:ext cx="619125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Mark Siracusa, State</a:t>
            </a:r>
            <a:r>
              <a:rPr sz="3600" b="1" spc="-60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3600" b="1" spc="-45" dirty="0">
                <a:solidFill>
                  <a:srgbClr val="174260"/>
                </a:solidFill>
                <a:latin typeface="Times New Roman"/>
                <a:cs typeface="Times New Roman"/>
              </a:rPr>
              <a:t>Treasurer  </a:t>
            </a:r>
            <a:r>
              <a:rPr sz="3600" b="1" dirty="0">
                <a:solidFill>
                  <a:srgbClr val="174260"/>
                </a:solidFill>
                <a:latin typeface="Times New Roman"/>
                <a:cs typeface="Times New Roman"/>
              </a:rPr>
              <a:t>15398 </a:t>
            </a:r>
            <a:r>
              <a:rPr sz="36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Silver </a:t>
            </a:r>
            <a:r>
              <a:rPr sz="3600" b="1" dirty="0">
                <a:solidFill>
                  <a:srgbClr val="174260"/>
                </a:solidFill>
                <a:latin typeface="Times New Roman"/>
                <a:cs typeface="Times New Roman"/>
              </a:rPr>
              <a:t>Pine Court  </a:t>
            </a:r>
            <a:r>
              <a:rPr sz="36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Perrysburg, </a:t>
            </a:r>
            <a:r>
              <a:rPr sz="3600" b="1" dirty="0">
                <a:solidFill>
                  <a:srgbClr val="174260"/>
                </a:solidFill>
                <a:latin typeface="Times New Roman"/>
                <a:cs typeface="Times New Roman"/>
              </a:rPr>
              <a:t>OH</a:t>
            </a:r>
            <a:r>
              <a:rPr sz="3600" b="1" spc="-1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174260"/>
                </a:solidFill>
                <a:latin typeface="Times New Roman"/>
                <a:cs typeface="Times New Roman"/>
              </a:rPr>
              <a:t>43551-1261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9725" y="1612851"/>
            <a:ext cx="6731634" cy="238950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2613025" indent="-711835">
              <a:lnSpc>
                <a:spcPct val="100000"/>
              </a:lnSpc>
              <a:spcBef>
                <a:spcPts val="540"/>
              </a:spcBef>
              <a:buAutoNum type="arabicPeriod" startAt="5"/>
              <a:tabLst>
                <a:tab pos="2612390" algn="l"/>
                <a:tab pos="2613025" algn="l"/>
                <a:tab pos="4323080" algn="l"/>
              </a:tabLst>
            </a:pPr>
            <a:r>
              <a:rPr sz="4800" b="1" spc="-5" dirty="0">
                <a:latin typeface="Times New Roman"/>
                <a:cs typeface="Times New Roman"/>
              </a:rPr>
              <a:t>When	</a:t>
            </a:r>
            <a:r>
              <a:rPr sz="4800" b="1" dirty="0">
                <a:latin typeface="Times New Roman"/>
                <a:cs typeface="Times New Roman"/>
              </a:rPr>
              <a:t>&amp;</a:t>
            </a:r>
            <a:endParaRPr sz="4800">
              <a:latin typeface="Times New Roman"/>
              <a:cs typeface="Times New Roman"/>
            </a:endParaRPr>
          </a:p>
          <a:p>
            <a:pPr marL="2789555" indent="-598805">
              <a:lnSpc>
                <a:spcPct val="100000"/>
              </a:lnSpc>
              <a:spcBef>
                <a:spcPts val="445"/>
              </a:spcBef>
              <a:buAutoNum type="arabicPeriod" startAt="5"/>
              <a:tabLst>
                <a:tab pos="2790190" algn="l"/>
              </a:tabLst>
            </a:pPr>
            <a:r>
              <a:rPr sz="4800" b="1" spc="-20" dirty="0">
                <a:latin typeface="Times New Roman"/>
                <a:cs typeface="Times New Roman"/>
              </a:rPr>
              <a:t>Where</a:t>
            </a:r>
            <a:endParaRPr sz="4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1536065" algn="l"/>
                <a:tab pos="2907665" algn="l"/>
                <a:tab pos="4246245" algn="l"/>
              </a:tabLst>
            </a:pPr>
            <a:r>
              <a:rPr sz="4800" b="1" spc="-5" dirty="0">
                <a:latin typeface="Times New Roman"/>
                <a:cs typeface="Times New Roman"/>
              </a:rPr>
              <a:t>is</a:t>
            </a:r>
            <a:r>
              <a:rPr sz="4800" b="1" spc="10" dirty="0">
                <a:latin typeface="Times New Roman"/>
                <a:cs typeface="Times New Roman"/>
              </a:rPr>
              <a:t> </a:t>
            </a:r>
            <a:r>
              <a:rPr sz="4800" b="1" spc="-5" dirty="0">
                <a:latin typeface="Times New Roman"/>
                <a:cs typeface="Times New Roman"/>
              </a:rPr>
              <a:t>the	</a:t>
            </a:r>
            <a:r>
              <a:rPr sz="4800" b="1" dirty="0">
                <a:latin typeface="Times New Roman"/>
                <a:cs typeface="Times New Roman"/>
              </a:rPr>
              <a:t>2019	</a:t>
            </a:r>
            <a:r>
              <a:rPr sz="4800" b="1" spc="-5" dirty="0">
                <a:latin typeface="Times New Roman"/>
                <a:cs typeface="Times New Roman"/>
              </a:rPr>
              <a:t>SCB	drawing?</a:t>
            </a:r>
            <a:endParaRPr sz="4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3775" y="1105662"/>
            <a:ext cx="7879715" cy="392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174260"/>
                </a:solidFill>
                <a:latin typeface="Times New Roman"/>
                <a:cs typeface="Times New Roman"/>
              </a:rPr>
              <a:t>May 18,</a:t>
            </a:r>
            <a:r>
              <a:rPr sz="3200" b="1" spc="-40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74260"/>
                </a:solidFill>
                <a:latin typeface="Times New Roman"/>
                <a:cs typeface="Times New Roman"/>
              </a:rPr>
              <a:t>2019</a:t>
            </a:r>
            <a:endParaRPr sz="3200">
              <a:latin typeface="Times New Roman"/>
              <a:cs typeface="Times New Roman"/>
            </a:endParaRPr>
          </a:p>
          <a:p>
            <a:pPr marL="12700" marR="5080" indent="1289050">
              <a:lnSpc>
                <a:spcPct val="100000"/>
              </a:lnSpc>
            </a:pPr>
            <a:r>
              <a:rPr sz="3200" b="1" dirty="0">
                <a:solidFill>
                  <a:srgbClr val="174260"/>
                </a:solidFill>
                <a:latin typeface="Times New Roman"/>
                <a:cs typeface="Times New Roman"/>
              </a:rPr>
              <a:t>@ app. 9:00 a.m. following the  Memorial Mass at the </a:t>
            </a:r>
            <a:r>
              <a:rPr sz="3200" b="1" spc="10" dirty="0">
                <a:solidFill>
                  <a:srgbClr val="174260"/>
                </a:solidFill>
                <a:latin typeface="Times New Roman"/>
                <a:cs typeface="Times New Roman"/>
              </a:rPr>
              <a:t>120</a:t>
            </a:r>
            <a:r>
              <a:rPr sz="3150" b="1" spc="15" baseline="25132" dirty="0">
                <a:solidFill>
                  <a:srgbClr val="174260"/>
                </a:solidFill>
                <a:latin typeface="Times New Roman"/>
                <a:cs typeface="Times New Roman"/>
              </a:rPr>
              <a:t>th </a:t>
            </a:r>
            <a:r>
              <a:rPr sz="3200" b="1" dirty="0">
                <a:solidFill>
                  <a:srgbClr val="174260"/>
                </a:solidFill>
                <a:latin typeface="Times New Roman"/>
                <a:cs typeface="Times New Roman"/>
              </a:rPr>
              <a:t>State</a:t>
            </a:r>
            <a:r>
              <a:rPr sz="3200" b="1" spc="-37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74260"/>
                </a:solidFill>
                <a:latin typeface="Times New Roman"/>
                <a:cs typeface="Times New Roman"/>
              </a:rPr>
              <a:t>Convention</a:t>
            </a:r>
            <a:endParaRPr sz="3200">
              <a:latin typeface="Times New Roman"/>
              <a:cs typeface="Times New Roman"/>
            </a:endParaRPr>
          </a:p>
          <a:p>
            <a:pPr marL="1750060" marR="1743075" algn="ctr">
              <a:lnSpc>
                <a:spcPct val="100000"/>
              </a:lnSpc>
            </a:pPr>
            <a:r>
              <a:rPr sz="3200" b="1" dirty="0">
                <a:solidFill>
                  <a:srgbClr val="174260"/>
                </a:solidFill>
                <a:latin typeface="Times New Roman"/>
                <a:cs typeface="Times New Roman"/>
              </a:rPr>
              <a:t>of the Ohio </a:t>
            </a:r>
            <a:r>
              <a:rPr sz="32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State</a:t>
            </a:r>
            <a:r>
              <a:rPr sz="3200" b="1" spc="-10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74260"/>
                </a:solidFill>
                <a:latin typeface="Times New Roman"/>
                <a:cs typeface="Times New Roman"/>
              </a:rPr>
              <a:t>Council  Knights of</a:t>
            </a:r>
            <a:r>
              <a:rPr sz="3200" b="1" spc="-70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74260"/>
                </a:solidFill>
                <a:latin typeface="Times New Roman"/>
                <a:cs typeface="Times New Roman"/>
              </a:rPr>
              <a:t>Columbus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2531745" marR="2525395" algn="ctr">
              <a:lnSpc>
                <a:spcPct val="100000"/>
              </a:lnSpc>
            </a:pPr>
            <a:r>
              <a:rPr sz="3200" b="1" dirty="0">
                <a:solidFill>
                  <a:srgbClr val="174260"/>
                </a:solidFill>
                <a:latin typeface="Times New Roman"/>
                <a:cs typeface="Times New Roman"/>
              </a:rPr>
              <a:t>Kalahari</a:t>
            </a:r>
            <a:r>
              <a:rPr sz="3200" b="1" spc="-90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74260"/>
                </a:solidFill>
                <a:latin typeface="Times New Roman"/>
                <a:cs typeface="Times New Roman"/>
              </a:rPr>
              <a:t>Resort  </a:t>
            </a:r>
            <a:r>
              <a:rPr sz="3200" b="1" spc="-20" dirty="0">
                <a:solidFill>
                  <a:srgbClr val="174260"/>
                </a:solidFill>
                <a:latin typeface="Times New Roman"/>
                <a:cs typeface="Times New Roman"/>
              </a:rPr>
              <a:t>Sandusky,</a:t>
            </a:r>
            <a:r>
              <a:rPr sz="3200" b="1" spc="-60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74260"/>
                </a:solidFill>
                <a:latin typeface="Times New Roman"/>
                <a:cs typeface="Times New Roman"/>
              </a:rPr>
              <a:t>OH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64235" cy="5690870"/>
          </a:xfrm>
          <a:custGeom>
            <a:avLst/>
            <a:gdLst/>
            <a:ahLst/>
            <a:cxnLst/>
            <a:rect l="l" t="t" r="r" b="b"/>
            <a:pathLst>
              <a:path w="864235" h="5690870">
                <a:moveTo>
                  <a:pt x="864108" y="0"/>
                </a:moveTo>
                <a:lnTo>
                  <a:pt x="90279" y="0"/>
                </a:lnTo>
                <a:lnTo>
                  <a:pt x="0" y="889"/>
                </a:lnTo>
                <a:lnTo>
                  <a:pt x="0" y="5690616"/>
                </a:lnTo>
                <a:lnTo>
                  <a:pt x="864108" y="9271"/>
                </a:lnTo>
                <a:lnTo>
                  <a:pt x="864108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636522" y="600278"/>
            <a:ext cx="750697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0460" marR="5080" indent="-1128395">
              <a:lnSpc>
                <a:spcPct val="100000"/>
              </a:lnSpc>
              <a:spcBef>
                <a:spcPts val="100"/>
              </a:spcBef>
              <a:tabLst>
                <a:tab pos="857885" algn="l"/>
                <a:tab pos="2747010" algn="l"/>
                <a:tab pos="3832860" algn="l"/>
                <a:tab pos="5337810" algn="l"/>
              </a:tabLst>
            </a:pPr>
            <a:r>
              <a:rPr sz="54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7.	</a:t>
            </a:r>
            <a:r>
              <a:rPr sz="5400" b="1" spc="-20" dirty="0">
                <a:solidFill>
                  <a:srgbClr val="174260"/>
                </a:solidFill>
                <a:latin typeface="Times New Roman"/>
                <a:cs typeface="Times New Roman"/>
              </a:rPr>
              <a:t>Where </a:t>
            </a:r>
            <a:r>
              <a:rPr sz="5400" b="1" dirty="0">
                <a:solidFill>
                  <a:srgbClr val="174260"/>
                </a:solidFill>
                <a:latin typeface="Times New Roman"/>
                <a:cs typeface="Times New Roman"/>
              </a:rPr>
              <a:t>does the</a:t>
            </a:r>
            <a:r>
              <a:rPr sz="5400" b="1" spc="-8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5400" b="1" dirty="0">
                <a:solidFill>
                  <a:srgbClr val="174260"/>
                </a:solidFill>
                <a:latin typeface="Times New Roman"/>
                <a:cs typeface="Times New Roman"/>
              </a:rPr>
              <a:t>money  </a:t>
            </a:r>
            <a:r>
              <a:rPr sz="5400" b="1" spc="-25" dirty="0">
                <a:solidFill>
                  <a:srgbClr val="174260"/>
                </a:solidFill>
                <a:latin typeface="Times New Roman"/>
                <a:cs typeface="Times New Roman"/>
              </a:rPr>
              <a:t>from	</a:t>
            </a:r>
            <a:r>
              <a:rPr sz="54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the	SCB	</a:t>
            </a:r>
            <a:r>
              <a:rPr sz="5400" b="1" dirty="0">
                <a:solidFill>
                  <a:srgbClr val="174260"/>
                </a:solidFill>
                <a:latin typeface="Times New Roman"/>
                <a:cs typeface="Times New Roman"/>
              </a:rPr>
              <a:t>go?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95932" y="2878074"/>
            <a:ext cx="6789420" cy="22301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06930" marR="1924685" indent="-17526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174260"/>
                </a:solidFill>
                <a:latin typeface="Times New Roman"/>
                <a:cs typeface="Times New Roman"/>
              </a:rPr>
              <a:t>R. </a:t>
            </a:r>
            <a:r>
              <a:rPr sz="3200" b="1" spc="-145" dirty="0">
                <a:solidFill>
                  <a:srgbClr val="174260"/>
                </a:solidFill>
                <a:latin typeface="Times New Roman"/>
                <a:cs typeface="Times New Roman"/>
              </a:rPr>
              <a:t>W. </a:t>
            </a:r>
            <a:r>
              <a:rPr sz="3200" b="1" dirty="0">
                <a:solidFill>
                  <a:srgbClr val="174260"/>
                </a:solidFill>
                <a:latin typeface="Times New Roman"/>
                <a:cs typeface="Times New Roman"/>
              </a:rPr>
              <a:t>Baird,</a:t>
            </a:r>
            <a:r>
              <a:rPr sz="3200" b="1" spc="-2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74260"/>
                </a:solidFill>
                <a:latin typeface="Times New Roman"/>
                <a:cs typeface="Times New Roman"/>
              </a:rPr>
              <a:t>Inc.  Cleveland,</a:t>
            </a:r>
            <a:r>
              <a:rPr sz="3200" b="1" spc="-6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3200" b="1" spc="5" dirty="0">
                <a:solidFill>
                  <a:srgbClr val="174260"/>
                </a:solidFill>
                <a:latin typeface="Times New Roman"/>
                <a:cs typeface="Times New Roman"/>
              </a:rPr>
              <a:t>OH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5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dirty="0">
                <a:solidFill>
                  <a:srgbClr val="174260"/>
                </a:solidFill>
                <a:latin typeface="Times New Roman"/>
                <a:cs typeface="Times New Roman"/>
              </a:rPr>
              <a:t>John </a:t>
            </a:r>
            <a:r>
              <a:rPr sz="3200" b="1" spc="-40" dirty="0">
                <a:solidFill>
                  <a:srgbClr val="174260"/>
                </a:solidFill>
                <a:latin typeface="Times New Roman"/>
                <a:cs typeface="Times New Roman"/>
              </a:rPr>
              <a:t>Diemer, </a:t>
            </a:r>
            <a:r>
              <a:rPr sz="3200" b="1" dirty="0">
                <a:solidFill>
                  <a:srgbClr val="174260"/>
                </a:solidFill>
                <a:latin typeface="Times New Roman"/>
                <a:cs typeface="Times New Roman"/>
              </a:rPr>
              <a:t>our Financial</a:t>
            </a:r>
            <a:r>
              <a:rPr sz="3200" b="1" spc="-14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74260"/>
                </a:solidFill>
                <a:latin typeface="Times New Roman"/>
                <a:cs typeface="Times New Roman"/>
              </a:rPr>
              <a:t>Consultant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64235" cy="5690870"/>
          </a:xfrm>
          <a:custGeom>
            <a:avLst/>
            <a:gdLst/>
            <a:ahLst/>
            <a:cxnLst/>
            <a:rect l="l" t="t" r="r" b="b"/>
            <a:pathLst>
              <a:path w="864235" h="5690870">
                <a:moveTo>
                  <a:pt x="864108" y="0"/>
                </a:moveTo>
                <a:lnTo>
                  <a:pt x="90279" y="0"/>
                </a:lnTo>
                <a:lnTo>
                  <a:pt x="0" y="889"/>
                </a:lnTo>
                <a:lnTo>
                  <a:pt x="0" y="5690616"/>
                </a:lnTo>
                <a:lnTo>
                  <a:pt x="864108" y="9271"/>
                </a:lnTo>
                <a:lnTo>
                  <a:pt x="864108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4410836" y="938910"/>
            <a:ext cx="14732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OCF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27635" algn="ctr">
              <a:lnSpc>
                <a:spcPct val="100000"/>
              </a:lnSpc>
              <a:spcBef>
                <a:spcPts val="105"/>
              </a:spcBef>
            </a:pPr>
            <a:r>
              <a:rPr dirty="0"/>
              <a:t>Ohio Charity Foundation,</a:t>
            </a:r>
            <a:r>
              <a:rPr spc="-114" dirty="0"/>
              <a:t> </a:t>
            </a:r>
            <a:r>
              <a:rPr dirty="0"/>
              <a:t>Inc.</a:t>
            </a:r>
          </a:p>
          <a:p>
            <a:pPr marR="128270" algn="ctr">
              <a:lnSpc>
                <a:spcPct val="100000"/>
              </a:lnSpc>
            </a:pPr>
            <a:r>
              <a:rPr sz="2800" i="1" spc="-5" dirty="0">
                <a:latin typeface="Times New Roman"/>
                <a:cs typeface="Times New Roman"/>
              </a:rPr>
              <a:t>Governing </a:t>
            </a:r>
            <a:r>
              <a:rPr sz="2800" i="1" dirty="0">
                <a:latin typeface="Times New Roman"/>
                <a:cs typeface="Times New Roman"/>
              </a:rPr>
              <a:t>board</a:t>
            </a:r>
            <a:r>
              <a:rPr sz="2800" i="1" spc="-5" dirty="0">
                <a:latin typeface="Times New Roman"/>
                <a:cs typeface="Times New Roman"/>
              </a:rPr>
              <a:t> composed</a:t>
            </a:r>
            <a:endParaRPr sz="2800">
              <a:latin typeface="Times New Roman"/>
              <a:cs typeface="Times New Roman"/>
            </a:endParaRPr>
          </a:p>
          <a:p>
            <a:pPr marR="127000" algn="ctr">
              <a:lnSpc>
                <a:spcPct val="100000"/>
              </a:lnSpc>
              <a:spcBef>
                <a:spcPts val="5"/>
              </a:spcBef>
            </a:pPr>
            <a:r>
              <a:rPr sz="2800" i="1" spc="-5" dirty="0">
                <a:latin typeface="Times New Roman"/>
                <a:cs typeface="Times New Roman"/>
              </a:rPr>
              <a:t>of all living PSDs and the current </a:t>
            </a:r>
            <a:r>
              <a:rPr sz="2800" i="1" dirty="0">
                <a:latin typeface="Times New Roman"/>
                <a:cs typeface="Times New Roman"/>
              </a:rPr>
              <a:t>state</a:t>
            </a:r>
            <a:r>
              <a:rPr sz="2800" i="1" spc="35" dirty="0">
                <a:latin typeface="Times New Roman"/>
                <a:cs typeface="Times New Roman"/>
              </a:rPr>
              <a:t> </a:t>
            </a:r>
            <a:r>
              <a:rPr sz="2800" i="1" spc="-10" dirty="0">
                <a:latin typeface="Times New Roman"/>
                <a:cs typeface="Times New Roman"/>
              </a:rPr>
              <a:t>officers.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350">
              <a:latin typeface="Times New Roman"/>
              <a:cs typeface="Times New Roman"/>
            </a:endParaRPr>
          </a:p>
          <a:p>
            <a:pPr marL="685165" indent="-508000">
              <a:lnSpc>
                <a:spcPct val="100000"/>
              </a:lnSpc>
              <a:buClr>
                <a:srgbClr val="75A1CE"/>
              </a:buClr>
              <a:buSzPct val="142857"/>
              <a:buFont typeface="Times New Roman"/>
              <a:buChar char="•"/>
              <a:tabLst>
                <a:tab pos="685165" algn="l"/>
                <a:tab pos="685800" algn="l"/>
              </a:tabLst>
            </a:pPr>
            <a:r>
              <a:rPr sz="2800" spc="-5" dirty="0"/>
              <a:t>RICHARD </a:t>
            </a:r>
            <a:r>
              <a:rPr sz="2800" spc="-10" dirty="0"/>
              <a:t>MEYER, LEGAL</a:t>
            </a:r>
            <a:r>
              <a:rPr sz="2800" spc="-105" dirty="0"/>
              <a:t> </a:t>
            </a:r>
            <a:r>
              <a:rPr sz="2800" spc="-5" dirty="0"/>
              <a:t>COUNSEL</a:t>
            </a:r>
            <a:endParaRPr sz="2800"/>
          </a:p>
          <a:p>
            <a:pPr marL="749300" lvl="1" indent="-448309">
              <a:lnSpc>
                <a:spcPct val="100000"/>
              </a:lnSpc>
              <a:spcBef>
                <a:spcPts val="2039"/>
              </a:spcBef>
              <a:buClr>
                <a:srgbClr val="75A1CE"/>
              </a:buClr>
              <a:buSzPct val="114285"/>
              <a:buFont typeface="Times New Roman"/>
              <a:buChar char="•"/>
              <a:tabLst>
                <a:tab pos="749300" algn="l"/>
                <a:tab pos="749935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CURRENT </a:t>
            </a:r>
            <a:r>
              <a:rPr sz="2800" b="1" spc="-30" dirty="0">
                <a:latin typeface="Times New Roman"/>
                <a:cs typeface="Times New Roman"/>
              </a:rPr>
              <a:t>FOUNDATION</a:t>
            </a:r>
            <a:r>
              <a:rPr sz="2800" b="1" spc="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OFFICERS</a:t>
            </a:r>
            <a:endParaRPr sz="2800">
              <a:latin typeface="Times New Roman"/>
              <a:cs typeface="Times New Roman"/>
            </a:endParaRPr>
          </a:p>
          <a:p>
            <a:pPr marL="57150" marR="5080" indent="635" algn="ctr">
              <a:lnSpc>
                <a:spcPct val="100000"/>
              </a:lnSpc>
              <a:spcBef>
                <a:spcPts val="2790"/>
              </a:spcBef>
            </a:pPr>
            <a:r>
              <a:rPr sz="2400" spc="-5" dirty="0"/>
              <a:t>PRESIDENT </a:t>
            </a:r>
            <a:r>
              <a:rPr sz="2400" dirty="0"/>
              <a:t>– </a:t>
            </a:r>
            <a:r>
              <a:rPr sz="2400" spc="-80" dirty="0"/>
              <a:t>STATE </a:t>
            </a:r>
            <a:r>
              <a:rPr sz="2400" spc="-5" dirty="0"/>
              <a:t>DEPUTY KEVIN MILLER  VICE-PRESIDENT </a:t>
            </a:r>
            <a:r>
              <a:rPr sz="2400" dirty="0"/>
              <a:t>– </a:t>
            </a:r>
            <a:r>
              <a:rPr sz="2400" spc="-5" dirty="0"/>
              <a:t>PSD </a:t>
            </a:r>
            <a:r>
              <a:rPr sz="2400" spc="-85" dirty="0"/>
              <a:t>DAVE </a:t>
            </a:r>
            <a:r>
              <a:rPr sz="2400" spc="-5" dirty="0"/>
              <a:t>HELMSTETTER  TREASURER </a:t>
            </a:r>
            <a:r>
              <a:rPr sz="2400" dirty="0"/>
              <a:t>– </a:t>
            </a:r>
            <a:r>
              <a:rPr sz="2400" spc="-5" dirty="0"/>
              <a:t>PSD </a:t>
            </a:r>
            <a:r>
              <a:rPr sz="2400" spc="-25" dirty="0"/>
              <a:t>LARRY </a:t>
            </a:r>
            <a:r>
              <a:rPr sz="2400" spc="-5" dirty="0"/>
              <a:t>MOEGLING  </a:t>
            </a:r>
            <a:r>
              <a:rPr sz="2400" spc="-35" dirty="0"/>
              <a:t>SECRETARY </a:t>
            </a:r>
            <a:r>
              <a:rPr sz="2400" dirty="0"/>
              <a:t>– </a:t>
            </a:r>
            <a:r>
              <a:rPr sz="2400" spc="-80" dirty="0"/>
              <a:t>STATE </a:t>
            </a:r>
            <a:r>
              <a:rPr sz="2400" spc="-50" dirty="0"/>
              <a:t>WARDEN </a:t>
            </a:r>
            <a:r>
              <a:rPr sz="2400" dirty="0"/>
              <a:t>MIKE</a:t>
            </a:r>
            <a:r>
              <a:rPr sz="2400" spc="90" dirty="0"/>
              <a:t> </a:t>
            </a:r>
            <a:r>
              <a:rPr sz="2400" spc="-5" dirty="0"/>
              <a:t>FELERSKI</a:t>
            </a:r>
            <a:endParaRPr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5394" y="472821"/>
            <a:ext cx="726884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22170" marR="5080" indent="-2110105">
              <a:lnSpc>
                <a:spcPct val="100000"/>
              </a:lnSpc>
              <a:spcBef>
                <a:spcPts val="100"/>
              </a:spcBef>
            </a:pPr>
            <a:r>
              <a:rPr sz="5400" spc="-5" dirty="0"/>
              <a:t>OHIO </a:t>
            </a:r>
            <a:r>
              <a:rPr sz="5400" spc="15" dirty="0"/>
              <a:t>CHARITY</a:t>
            </a:r>
            <a:r>
              <a:rPr sz="5400" spc="-40" dirty="0"/>
              <a:t> </a:t>
            </a:r>
            <a:r>
              <a:rPr sz="5400" spc="-35" dirty="0"/>
              <a:t>FOUNDATION  </a:t>
            </a:r>
            <a:r>
              <a:rPr sz="5400" dirty="0"/>
              <a:t>DIRECTORS</a:t>
            </a:r>
            <a:endParaRPr sz="5400"/>
          </a:p>
        </p:txBody>
      </p:sp>
      <p:sp>
        <p:nvSpPr>
          <p:cNvPr id="3" name="object 3"/>
          <p:cNvSpPr txBox="1"/>
          <p:nvPr/>
        </p:nvSpPr>
        <p:spPr>
          <a:xfrm>
            <a:off x="1585975" y="2344902"/>
            <a:ext cx="1924685" cy="347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1700"/>
              </a:lnSpc>
              <a:spcBef>
                <a:spcPts val="95"/>
              </a:spcBef>
            </a:pPr>
            <a:r>
              <a:rPr sz="2000" b="1" dirty="0">
                <a:solidFill>
                  <a:srgbClr val="174260"/>
                </a:solidFill>
                <a:latin typeface="Times New Roman"/>
                <a:cs typeface="Times New Roman"/>
              </a:rPr>
              <a:t>Baci Carpico  Albert Hickey</a:t>
            </a:r>
            <a:r>
              <a:rPr sz="2000" b="1" spc="-110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74260"/>
                </a:solidFill>
                <a:latin typeface="Times New Roman"/>
                <a:cs typeface="Times New Roman"/>
              </a:rPr>
              <a:t>III  John O. </a:t>
            </a:r>
            <a:r>
              <a:rPr sz="2000" b="1" spc="-25" dirty="0">
                <a:solidFill>
                  <a:srgbClr val="174260"/>
                </a:solidFill>
                <a:latin typeface="Times New Roman"/>
                <a:cs typeface="Times New Roman"/>
              </a:rPr>
              <a:t>Welch  </a:t>
            </a:r>
            <a:r>
              <a:rPr sz="2000" b="1" dirty="0">
                <a:solidFill>
                  <a:srgbClr val="174260"/>
                </a:solidFill>
                <a:latin typeface="Times New Roman"/>
                <a:cs typeface="Times New Roman"/>
              </a:rPr>
              <a:t>Roland Bator  Gary </a:t>
            </a:r>
            <a:r>
              <a:rPr sz="20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Eckstein  </a:t>
            </a:r>
            <a:r>
              <a:rPr sz="2000" b="1" dirty="0">
                <a:solidFill>
                  <a:srgbClr val="174260"/>
                </a:solidFill>
                <a:latin typeface="Times New Roman"/>
                <a:cs typeface="Times New Roman"/>
              </a:rPr>
              <a:t>Larry Moegling  Paul Upman  Dave</a:t>
            </a:r>
            <a:r>
              <a:rPr sz="2000" b="1" spc="-90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74260"/>
                </a:solidFill>
                <a:latin typeface="Times New Roman"/>
                <a:cs typeface="Times New Roman"/>
              </a:rPr>
              <a:t>Helmstetter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58610" y="2344902"/>
            <a:ext cx="2381885" cy="347980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2000" b="1" dirty="0">
                <a:solidFill>
                  <a:srgbClr val="174260"/>
                </a:solidFill>
                <a:latin typeface="Times New Roman"/>
                <a:cs typeface="Times New Roman"/>
              </a:rPr>
              <a:t>Ken</a:t>
            </a:r>
            <a:r>
              <a:rPr sz="2000" b="1" spc="-2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74260"/>
                </a:solidFill>
                <a:latin typeface="Times New Roman"/>
                <a:cs typeface="Times New Roman"/>
              </a:rPr>
              <a:t>Girt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000" b="1" dirty="0">
                <a:solidFill>
                  <a:srgbClr val="174260"/>
                </a:solidFill>
                <a:latin typeface="Times New Roman"/>
                <a:cs typeface="Times New Roman"/>
              </a:rPr>
              <a:t>Bob Collins</a:t>
            </a:r>
            <a:r>
              <a:rPr sz="2000" b="1" spc="-4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74260"/>
                </a:solidFill>
                <a:latin typeface="Times New Roman"/>
                <a:cs typeface="Times New Roman"/>
              </a:rPr>
              <a:t>(IPSD)</a:t>
            </a:r>
            <a:endParaRPr sz="2000">
              <a:latin typeface="Times New Roman"/>
              <a:cs typeface="Times New Roman"/>
            </a:endParaRPr>
          </a:p>
          <a:p>
            <a:pPr marL="12700" marR="201930">
              <a:lnSpc>
                <a:spcPct val="141600"/>
              </a:lnSpc>
              <a:spcBef>
                <a:spcPts val="10"/>
              </a:spcBef>
            </a:pPr>
            <a:r>
              <a:rPr sz="2000" b="1" dirty="0">
                <a:solidFill>
                  <a:srgbClr val="174260"/>
                </a:solidFill>
                <a:latin typeface="Times New Roman"/>
                <a:cs typeface="Times New Roman"/>
              </a:rPr>
              <a:t>Kevin </a:t>
            </a:r>
            <a:r>
              <a:rPr sz="20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Miller </a:t>
            </a:r>
            <a:r>
              <a:rPr sz="2000" b="1" dirty="0">
                <a:solidFill>
                  <a:srgbClr val="174260"/>
                </a:solidFill>
                <a:latin typeface="Times New Roman"/>
                <a:cs typeface="Times New Roman"/>
              </a:rPr>
              <a:t>(SD)  Bob Byers (SS)  Mark Siracusa</a:t>
            </a:r>
            <a:r>
              <a:rPr sz="2000" b="1" spc="-110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74260"/>
                </a:solidFill>
                <a:latin typeface="Times New Roman"/>
                <a:cs typeface="Times New Roman"/>
              </a:rPr>
              <a:t>(ST)  Jeff </a:t>
            </a:r>
            <a:r>
              <a:rPr sz="20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Kiliany </a:t>
            </a:r>
            <a:r>
              <a:rPr sz="2000" b="1" dirty="0">
                <a:solidFill>
                  <a:srgbClr val="174260"/>
                </a:solidFill>
                <a:latin typeface="Times New Roman"/>
                <a:cs typeface="Times New Roman"/>
              </a:rPr>
              <a:t>(SA)  Mike Felerski</a:t>
            </a:r>
            <a:r>
              <a:rPr sz="2000" b="1" spc="-10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74260"/>
                </a:solidFill>
                <a:latin typeface="Times New Roman"/>
                <a:cs typeface="Times New Roman"/>
              </a:rPr>
              <a:t>(SW)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000" b="1" spc="-60" dirty="0">
                <a:solidFill>
                  <a:srgbClr val="174260"/>
                </a:solidFill>
                <a:latin typeface="Times New Roman"/>
                <a:cs typeface="Times New Roman"/>
              </a:rPr>
              <a:t>Fr. </a:t>
            </a:r>
            <a:r>
              <a:rPr sz="20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Peter </a:t>
            </a:r>
            <a:r>
              <a:rPr sz="2000" b="1" dirty="0">
                <a:solidFill>
                  <a:srgbClr val="174260"/>
                </a:solidFill>
                <a:latin typeface="Times New Roman"/>
                <a:cs typeface="Times New Roman"/>
              </a:rPr>
              <a:t>Gideon</a:t>
            </a:r>
            <a:r>
              <a:rPr sz="2000" b="1" spc="-6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74260"/>
                </a:solidFill>
                <a:latin typeface="Times New Roman"/>
                <a:cs typeface="Times New Roman"/>
              </a:rPr>
              <a:t>(SC)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64235" cy="5690870"/>
          </a:xfrm>
          <a:custGeom>
            <a:avLst/>
            <a:gdLst/>
            <a:ahLst/>
            <a:cxnLst/>
            <a:rect l="l" t="t" r="r" b="b"/>
            <a:pathLst>
              <a:path w="864235" h="5690870">
                <a:moveTo>
                  <a:pt x="864108" y="0"/>
                </a:moveTo>
                <a:lnTo>
                  <a:pt x="90279" y="0"/>
                </a:lnTo>
                <a:lnTo>
                  <a:pt x="0" y="889"/>
                </a:lnTo>
                <a:lnTo>
                  <a:pt x="0" y="5690616"/>
                </a:lnTo>
                <a:lnTo>
                  <a:pt x="864108" y="9271"/>
                </a:lnTo>
                <a:lnTo>
                  <a:pt x="864108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354074" y="724280"/>
            <a:ext cx="7490459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100"/>
              </a:spcBef>
              <a:tabLst>
                <a:tab pos="983615" algn="l"/>
                <a:tab pos="1808480" algn="l"/>
                <a:tab pos="4412615" algn="l"/>
              </a:tabLst>
            </a:pPr>
            <a:r>
              <a:rPr sz="5400" b="1" spc="-25" dirty="0">
                <a:solidFill>
                  <a:srgbClr val="174260"/>
                </a:solidFill>
                <a:latin typeface="Times New Roman"/>
                <a:cs typeface="Times New Roman"/>
              </a:rPr>
              <a:t>From	</a:t>
            </a:r>
            <a:r>
              <a:rPr sz="5400" b="1" dirty="0">
                <a:solidFill>
                  <a:srgbClr val="174260"/>
                </a:solidFill>
                <a:latin typeface="Times New Roman"/>
                <a:cs typeface="Times New Roman"/>
              </a:rPr>
              <a:t>last </a:t>
            </a:r>
            <a:r>
              <a:rPr sz="5400" b="1" spc="-20" dirty="0">
                <a:solidFill>
                  <a:srgbClr val="174260"/>
                </a:solidFill>
                <a:latin typeface="Times New Roman"/>
                <a:cs typeface="Times New Roman"/>
              </a:rPr>
              <a:t>year’s </a:t>
            </a:r>
            <a:r>
              <a:rPr sz="5400" b="1" dirty="0">
                <a:solidFill>
                  <a:srgbClr val="174260"/>
                </a:solidFill>
                <a:latin typeface="Times New Roman"/>
                <a:cs typeface="Times New Roman"/>
              </a:rPr>
              <a:t>and  </a:t>
            </a:r>
            <a:r>
              <a:rPr sz="5400" b="1" spc="-15" dirty="0">
                <a:solidFill>
                  <a:srgbClr val="174260"/>
                </a:solidFill>
                <a:latin typeface="Times New Roman"/>
                <a:cs typeface="Times New Roman"/>
              </a:rPr>
              <a:t>previous </a:t>
            </a:r>
            <a:r>
              <a:rPr sz="5400" b="1" spc="-10" dirty="0">
                <a:solidFill>
                  <a:srgbClr val="174260"/>
                </a:solidFill>
                <a:latin typeface="Times New Roman"/>
                <a:cs typeface="Times New Roman"/>
              </a:rPr>
              <a:t>SCB</a:t>
            </a:r>
            <a:r>
              <a:rPr sz="5400" b="1" spc="-3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5400" b="1" spc="-10" dirty="0">
                <a:solidFill>
                  <a:srgbClr val="174260"/>
                </a:solidFill>
                <a:latin typeface="Times New Roman"/>
                <a:cs typeface="Times New Roman"/>
              </a:rPr>
              <a:t>roadshows,  </a:t>
            </a:r>
            <a:r>
              <a:rPr sz="54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we	continue</a:t>
            </a:r>
            <a:r>
              <a:rPr sz="5400" b="1" spc="3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5400" b="1" dirty="0">
                <a:solidFill>
                  <a:srgbClr val="174260"/>
                </a:solidFill>
                <a:latin typeface="Times New Roman"/>
                <a:cs typeface="Times New Roman"/>
              </a:rPr>
              <a:t>to	</a:t>
            </a:r>
            <a:r>
              <a:rPr sz="5400" b="1" spc="-20" dirty="0">
                <a:solidFill>
                  <a:srgbClr val="174260"/>
                </a:solidFill>
                <a:latin typeface="Times New Roman"/>
                <a:cs typeface="Times New Roman"/>
              </a:rPr>
              <a:t>preach </a:t>
            </a:r>
            <a:r>
              <a:rPr sz="5400" b="1" dirty="0">
                <a:solidFill>
                  <a:srgbClr val="174260"/>
                </a:solidFill>
                <a:latin typeface="Times New Roman"/>
                <a:cs typeface="Times New Roman"/>
              </a:rPr>
              <a:t>to  the K of C</a:t>
            </a:r>
            <a:r>
              <a:rPr sz="5400" b="1" spc="-30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5400" b="1" spc="-85" dirty="0">
                <a:solidFill>
                  <a:srgbClr val="174260"/>
                </a:solidFill>
                <a:latin typeface="Times New Roman"/>
                <a:cs typeface="Times New Roman"/>
              </a:rPr>
              <a:t>choir.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82116" y="4415790"/>
            <a:ext cx="7382509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5140" marR="5080" indent="-472440">
              <a:lnSpc>
                <a:spcPct val="100000"/>
              </a:lnSpc>
              <a:spcBef>
                <a:spcPts val="95"/>
              </a:spcBef>
              <a:tabLst>
                <a:tab pos="5456555" algn="l"/>
              </a:tabLst>
            </a:pPr>
            <a:r>
              <a:rPr sz="2800" b="1" i="1" spc="-5" dirty="0">
                <a:solidFill>
                  <a:srgbClr val="174260"/>
                </a:solidFill>
                <a:latin typeface="Times New Roman"/>
                <a:cs typeface="Times New Roman"/>
              </a:rPr>
              <a:t>Most of our </a:t>
            </a:r>
            <a:r>
              <a:rPr sz="2800" b="1" i="1" dirty="0">
                <a:solidFill>
                  <a:srgbClr val="174260"/>
                </a:solidFill>
                <a:latin typeface="Times New Roman"/>
                <a:cs typeface="Times New Roman"/>
              </a:rPr>
              <a:t>information </a:t>
            </a:r>
            <a:r>
              <a:rPr sz="2800" b="1" i="1" spc="-5" dirty="0">
                <a:solidFill>
                  <a:srgbClr val="174260"/>
                </a:solidFill>
                <a:latin typeface="Times New Roman"/>
                <a:cs typeface="Times New Roman"/>
              </a:rPr>
              <a:t>is</a:t>
            </a:r>
            <a:r>
              <a:rPr sz="2800" b="1" i="1" spc="10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174260"/>
                </a:solidFill>
                <a:latin typeface="Times New Roman"/>
                <a:cs typeface="Times New Roman"/>
              </a:rPr>
              <a:t>a</a:t>
            </a:r>
            <a:r>
              <a:rPr sz="2800" b="1" i="1" spc="10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2800" b="1" i="1" spc="-20" dirty="0">
                <a:solidFill>
                  <a:srgbClr val="174260"/>
                </a:solidFill>
                <a:latin typeface="Times New Roman"/>
                <a:cs typeface="Times New Roman"/>
              </a:rPr>
              <a:t>review.	</a:t>
            </a:r>
            <a:r>
              <a:rPr sz="2800" b="1" i="1" spc="-25" dirty="0">
                <a:solidFill>
                  <a:srgbClr val="174260"/>
                </a:solidFill>
                <a:latin typeface="Times New Roman"/>
                <a:cs typeface="Times New Roman"/>
              </a:rPr>
              <a:t>However,</a:t>
            </a:r>
            <a:r>
              <a:rPr sz="2800" b="1" i="1" spc="-7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174260"/>
                </a:solidFill>
                <a:latin typeface="Times New Roman"/>
                <a:cs typeface="Times New Roman"/>
              </a:rPr>
              <a:t>the  roadshow attendance rebate is still in</a:t>
            </a:r>
            <a:r>
              <a:rPr sz="2800" b="1" i="1" spc="-4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rgbClr val="174260"/>
                </a:solidFill>
                <a:latin typeface="Times New Roman"/>
                <a:cs typeface="Times New Roman"/>
              </a:rPr>
              <a:t>effect.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64235" cy="5690870"/>
          </a:xfrm>
          <a:custGeom>
            <a:avLst/>
            <a:gdLst/>
            <a:ahLst/>
            <a:cxnLst/>
            <a:rect l="l" t="t" r="r" b="b"/>
            <a:pathLst>
              <a:path w="864235" h="5690870">
                <a:moveTo>
                  <a:pt x="864108" y="0"/>
                </a:moveTo>
                <a:lnTo>
                  <a:pt x="90279" y="0"/>
                </a:lnTo>
                <a:lnTo>
                  <a:pt x="0" y="889"/>
                </a:lnTo>
                <a:lnTo>
                  <a:pt x="0" y="5690616"/>
                </a:lnTo>
                <a:lnTo>
                  <a:pt x="864108" y="9271"/>
                </a:lnTo>
                <a:lnTo>
                  <a:pt x="864108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619758" y="1530807"/>
            <a:ext cx="7542530" cy="2773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5700" marR="5080" indent="-1143635">
              <a:lnSpc>
                <a:spcPct val="100000"/>
              </a:lnSpc>
              <a:spcBef>
                <a:spcPts val="100"/>
              </a:spcBef>
              <a:tabLst>
                <a:tab pos="965200" algn="l"/>
                <a:tab pos="2150745" algn="l"/>
                <a:tab pos="3229610" algn="l"/>
                <a:tab pos="4944110" algn="l"/>
              </a:tabLst>
            </a:pPr>
            <a:r>
              <a:rPr sz="60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8.	</a:t>
            </a:r>
            <a:r>
              <a:rPr sz="6000" b="1" dirty="0">
                <a:solidFill>
                  <a:srgbClr val="174260"/>
                </a:solidFill>
                <a:latin typeface="Times New Roman"/>
                <a:cs typeface="Times New Roman"/>
              </a:rPr>
              <a:t>How many</a:t>
            </a:r>
            <a:r>
              <a:rPr sz="6000" b="1" spc="-8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6000" b="1" dirty="0">
                <a:solidFill>
                  <a:srgbClr val="174260"/>
                </a:solidFill>
                <a:latin typeface="Times New Roman"/>
                <a:cs typeface="Times New Roman"/>
              </a:rPr>
              <a:t>accounts  </a:t>
            </a:r>
            <a:r>
              <a:rPr sz="60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do	we	</a:t>
            </a:r>
            <a:r>
              <a:rPr sz="6000" b="1" dirty="0">
                <a:solidFill>
                  <a:srgbClr val="174260"/>
                </a:solidFill>
                <a:latin typeface="Times New Roman"/>
                <a:cs typeface="Times New Roman"/>
              </a:rPr>
              <a:t>have	</a:t>
            </a:r>
            <a:r>
              <a:rPr sz="60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with</a:t>
            </a:r>
            <a:endParaRPr sz="60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30"/>
              </a:spcBef>
            </a:pPr>
            <a:r>
              <a:rPr sz="60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Baird?</a:t>
            </a:r>
            <a:endParaRPr sz="6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2182" y="1263523"/>
            <a:ext cx="24682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174260"/>
                </a:solidFill>
                <a:latin typeface="Times New Roman"/>
                <a:cs typeface="Times New Roman"/>
              </a:rPr>
              <a:t>Asset</a:t>
            </a:r>
            <a:r>
              <a:rPr b="1" spc="-4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174260"/>
                </a:solidFill>
                <a:latin typeface="Times New Roman"/>
                <a:cs typeface="Times New Roman"/>
              </a:rPr>
              <a:t>Fund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65985" y="2482976"/>
            <a:ext cx="5619750" cy="3074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9413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General </a:t>
            </a:r>
            <a:r>
              <a:rPr sz="4000" b="1" spc="-10" dirty="0">
                <a:solidFill>
                  <a:srgbClr val="174260"/>
                </a:solidFill>
                <a:latin typeface="Times New Roman"/>
                <a:cs typeface="Times New Roman"/>
              </a:rPr>
              <a:t>Fund</a:t>
            </a:r>
            <a:endParaRPr sz="4000">
              <a:latin typeface="Times New Roman"/>
              <a:cs typeface="Times New Roman"/>
            </a:endParaRPr>
          </a:p>
          <a:p>
            <a:pPr marL="12065" marR="5080" algn="ctr">
              <a:lnSpc>
                <a:spcPct val="200000"/>
              </a:lnSpc>
            </a:pPr>
            <a:r>
              <a:rPr sz="40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Past </a:t>
            </a:r>
            <a:r>
              <a:rPr sz="4000" b="1" spc="-10" dirty="0">
                <a:solidFill>
                  <a:srgbClr val="174260"/>
                </a:solidFill>
                <a:latin typeface="Times New Roman"/>
                <a:cs typeface="Times New Roman"/>
              </a:rPr>
              <a:t>State Deputies’</a:t>
            </a:r>
            <a:r>
              <a:rPr sz="4000" b="1" spc="-26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40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Fund  Scholarship</a:t>
            </a:r>
            <a:r>
              <a:rPr sz="4000" b="1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40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Fund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6214" y="479247"/>
            <a:ext cx="348170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202020"/>
                </a:solidFill>
                <a:latin typeface="Times New Roman"/>
                <a:cs typeface="Times New Roman"/>
              </a:rPr>
              <a:t>ASSET</a:t>
            </a:r>
            <a:r>
              <a:rPr sz="4400" b="1" spc="-150" dirty="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sz="4400" b="1" dirty="0">
                <a:solidFill>
                  <a:srgbClr val="202020"/>
                </a:solidFill>
                <a:latin typeface="Times New Roman"/>
                <a:cs typeface="Times New Roman"/>
              </a:rPr>
              <a:t>FUND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686" y="1953209"/>
            <a:ext cx="7757159" cy="2289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202020"/>
                </a:solidFill>
                <a:latin typeface="Times New Roman"/>
                <a:cs typeface="Times New Roman"/>
              </a:rPr>
              <a:t>$75,000 DEPOSITED (FIRST</a:t>
            </a:r>
            <a:r>
              <a:rPr sz="3600" spc="-195" dirty="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202020"/>
                </a:solidFill>
                <a:latin typeface="Times New Roman"/>
                <a:cs typeface="Times New Roman"/>
              </a:rPr>
              <a:t>TURN-IN)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25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3600" b="1" i="1" spc="-5" dirty="0">
                <a:solidFill>
                  <a:srgbClr val="202020"/>
                </a:solidFill>
                <a:latin typeface="Times New Roman"/>
                <a:cs typeface="Times New Roman"/>
              </a:rPr>
              <a:t>WE </a:t>
            </a:r>
            <a:r>
              <a:rPr sz="3600" b="1" i="1" spc="-160" dirty="0">
                <a:solidFill>
                  <a:srgbClr val="202020"/>
                </a:solidFill>
                <a:latin typeface="Times New Roman"/>
                <a:cs typeface="Times New Roman"/>
              </a:rPr>
              <a:t>PAY </a:t>
            </a:r>
            <a:r>
              <a:rPr sz="3600" b="1" i="1" dirty="0">
                <a:solidFill>
                  <a:srgbClr val="202020"/>
                </a:solidFill>
                <a:latin typeface="Times New Roman"/>
                <a:cs typeface="Times New Roman"/>
              </a:rPr>
              <a:t>20 </a:t>
            </a:r>
            <a:r>
              <a:rPr sz="3600" b="1" i="1" spc="-20" dirty="0">
                <a:solidFill>
                  <a:srgbClr val="202020"/>
                </a:solidFill>
                <a:latin typeface="Times New Roman"/>
                <a:cs typeface="Times New Roman"/>
              </a:rPr>
              <a:t>MONTHLY</a:t>
            </a:r>
            <a:r>
              <a:rPr sz="3600" b="1" i="1" spc="-210" dirty="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sz="3600" b="1" i="1" dirty="0">
                <a:solidFill>
                  <a:srgbClr val="202020"/>
                </a:solidFill>
                <a:latin typeface="Times New Roman"/>
                <a:cs typeface="Times New Roman"/>
              </a:rPr>
              <a:t>WINNERS</a:t>
            </a:r>
            <a:r>
              <a:rPr sz="3600" i="1" dirty="0">
                <a:solidFill>
                  <a:srgbClr val="202020"/>
                </a:solidFill>
                <a:latin typeface="Times New Roman"/>
                <a:cs typeface="Times New Roman"/>
              </a:rPr>
              <a:t>.</a:t>
            </a:r>
            <a:endParaRPr sz="36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  <a:spcBef>
                <a:spcPts val="1080"/>
              </a:spcBef>
            </a:pPr>
            <a:r>
              <a:rPr sz="3600" dirty="0">
                <a:solidFill>
                  <a:srgbClr val="202020"/>
                </a:solidFill>
                <a:latin typeface="Times New Roman"/>
                <a:cs typeface="Times New Roman"/>
              </a:rPr>
              <a:t>$6,765.00</a:t>
            </a:r>
            <a:r>
              <a:rPr sz="3600" spc="-5" dirty="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202020"/>
                </a:solidFill>
                <a:latin typeface="Times New Roman"/>
                <a:cs typeface="Times New Roman"/>
              </a:rPr>
              <a:t>($81,180.00)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13357" y="4354448"/>
            <a:ext cx="65246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dirty="0">
                <a:solidFill>
                  <a:srgbClr val="202020"/>
                </a:solidFill>
                <a:latin typeface="Times New Roman"/>
                <a:cs typeface="Times New Roman"/>
              </a:rPr>
              <a:t>THE ASSET FUND</a:t>
            </a:r>
            <a:r>
              <a:rPr sz="3600" b="1" i="1" spc="-220" dirty="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sz="3600" b="1" i="1" spc="-25" dirty="0">
                <a:solidFill>
                  <a:srgbClr val="202020"/>
                </a:solidFill>
                <a:latin typeface="Times New Roman"/>
                <a:cs typeface="Times New Roman"/>
              </a:rPr>
              <a:t>MAINTAINS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79797" y="4697348"/>
            <a:ext cx="990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spc="-5" dirty="0">
                <a:solidFill>
                  <a:srgbClr val="202020"/>
                </a:solidFill>
                <a:latin typeface="Times New Roman"/>
                <a:cs typeface="Times New Roman"/>
              </a:rPr>
              <a:t>OUR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22017" y="5039944"/>
            <a:ext cx="51333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dirty="0">
                <a:solidFill>
                  <a:srgbClr val="202020"/>
                </a:solidFill>
                <a:latin typeface="Times New Roman"/>
                <a:cs typeface="Times New Roman"/>
              </a:rPr>
              <a:t>SUPER CASH</a:t>
            </a:r>
            <a:r>
              <a:rPr sz="3600" b="1" i="1" spc="-95" dirty="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sz="3600" b="1" i="1" dirty="0">
                <a:solidFill>
                  <a:srgbClr val="202020"/>
                </a:solidFill>
                <a:latin typeface="Times New Roman"/>
                <a:cs typeface="Times New Roman"/>
              </a:rPr>
              <a:t>BONANZA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40660" y="5383479"/>
            <a:ext cx="54711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dirty="0">
                <a:solidFill>
                  <a:srgbClr val="202020"/>
                </a:solidFill>
                <a:latin typeface="Times New Roman"/>
                <a:cs typeface="Times New Roman"/>
              </a:rPr>
              <a:t>FINANCIAL</a:t>
            </a:r>
            <a:r>
              <a:rPr sz="3600" b="1" i="1" spc="-180" dirty="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sz="3600" b="1" i="1" spc="-5" dirty="0">
                <a:solidFill>
                  <a:srgbClr val="202020"/>
                </a:solidFill>
                <a:latin typeface="Times New Roman"/>
                <a:cs typeface="Times New Roman"/>
              </a:rPr>
              <a:t>LIABILITIES.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7221" y="897763"/>
            <a:ext cx="71767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Additional </a:t>
            </a:r>
            <a:r>
              <a:rPr sz="3600" b="1" dirty="0">
                <a:solidFill>
                  <a:srgbClr val="174260"/>
                </a:solidFill>
                <a:latin typeface="Times New Roman"/>
                <a:cs typeface="Times New Roman"/>
              </a:rPr>
              <a:t>Asset </a:t>
            </a:r>
            <a:r>
              <a:rPr sz="36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Fund Grants </a:t>
            </a:r>
            <a:r>
              <a:rPr sz="3600" b="1" dirty="0">
                <a:solidFill>
                  <a:srgbClr val="174260"/>
                </a:solidFill>
                <a:latin typeface="Times New Roman"/>
                <a:cs typeface="Times New Roman"/>
              </a:rPr>
              <a:t>-</a:t>
            </a:r>
            <a:r>
              <a:rPr sz="3600" b="1" spc="-204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174260"/>
                </a:solidFill>
                <a:latin typeface="Times New Roman"/>
                <a:cs typeface="Times New Roman"/>
              </a:rPr>
              <a:t>2018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5974" y="1456809"/>
            <a:ext cx="7718425" cy="407352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90"/>
              </a:spcBef>
            </a:pPr>
            <a:r>
              <a:rPr sz="2550" spc="5" dirty="0">
                <a:solidFill>
                  <a:srgbClr val="5FCAEE"/>
                </a:solidFill>
                <a:latin typeface="Wingdings 3"/>
                <a:cs typeface="Wingdings 3"/>
              </a:rPr>
              <a:t></a:t>
            </a:r>
            <a:r>
              <a:rPr sz="2550" spc="5" dirty="0">
                <a:solidFill>
                  <a:srgbClr val="5FCAEE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imes New Roman"/>
                <a:cs typeface="Times New Roman"/>
              </a:rPr>
              <a:t>$20, </a:t>
            </a:r>
            <a:r>
              <a:rPr sz="32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000 </a:t>
            </a:r>
            <a:r>
              <a:rPr sz="3200" b="1" dirty="0">
                <a:solidFill>
                  <a:srgbClr val="404040"/>
                </a:solidFill>
                <a:latin typeface="Times New Roman"/>
                <a:cs typeface="Times New Roman"/>
              </a:rPr>
              <a:t>– Camp</a:t>
            </a:r>
            <a:r>
              <a:rPr sz="3200" b="1" spc="-2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imes New Roman"/>
                <a:cs typeface="Times New Roman"/>
              </a:rPr>
              <a:t>Damascus</a:t>
            </a:r>
            <a:endParaRPr sz="320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  <a:spcBef>
                <a:spcPts val="994"/>
              </a:spcBef>
            </a:pPr>
            <a:r>
              <a:rPr sz="2550" spc="5" dirty="0">
                <a:solidFill>
                  <a:srgbClr val="5FCAEE"/>
                </a:solidFill>
                <a:latin typeface="Wingdings 3"/>
                <a:cs typeface="Wingdings 3"/>
              </a:rPr>
              <a:t></a:t>
            </a:r>
            <a:r>
              <a:rPr sz="2550" spc="5" dirty="0">
                <a:solidFill>
                  <a:srgbClr val="5FCAEE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imes New Roman"/>
                <a:cs typeface="Times New Roman"/>
              </a:rPr>
              <a:t>$10,000 – Baird Scholarship</a:t>
            </a:r>
            <a:r>
              <a:rPr sz="3200" b="1" spc="-3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imes New Roman"/>
                <a:cs typeface="Times New Roman"/>
              </a:rPr>
              <a:t>Fund</a:t>
            </a:r>
            <a:endParaRPr sz="3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sz="2550" spc="5" dirty="0">
                <a:solidFill>
                  <a:srgbClr val="5FCAEE"/>
                </a:solidFill>
                <a:latin typeface="Wingdings 3"/>
                <a:cs typeface="Wingdings 3"/>
              </a:rPr>
              <a:t></a:t>
            </a:r>
            <a:r>
              <a:rPr sz="2550" spc="5" dirty="0">
                <a:solidFill>
                  <a:srgbClr val="5FCAEE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imes New Roman"/>
                <a:cs typeface="Times New Roman"/>
              </a:rPr>
              <a:t>$3,000 – Catholic Social Services of</a:t>
            </a:r>
            <a:r>
              <a:rPr sz="3200" b="1" spc="-3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imes New Roman"/>
                <a:cs typeface="Times New Roman"/>
              </a:rPr>
              <a:t>Miami</a:t>
            </a:r>
            <a:endParaRPr sz="3200">
              <a:latin typeface="Times New Roman"/>
              <a:cs typeface="Times New Roman"/>
            </a:endParaRPr>
          </a:p>
          <a:p>
            <a:pPr marL="2394585">
              <a:lnSpc>
                <a:spcPct val="100000"/>
              </a:lnSpc>
            </a:pPr>
            <a:r>
              <a:rPr sz="3200" b="1" spc="-50" dirty="0">
                <a:solidFill>
                  <a:srgbClr val="404040"/>
                </a:solidFill>
                <a:latin typeface="Times New Roman"/>
                <a:cs typeface="Times New Roman"/>
              </a:rPr>
              <a:t>Valley</a:t>
            </a:r>
            <a:r>
              <a:rPr sz="3200" b="1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imes New Roman"/>
                <a:cs typeface="Times New Roman"/>
              </a:rPr>
              <a:t>(Cincinnati)</a:t>
            </a:r>
            <a:endParaRPr sz="3200">
              <a:latin typeface="Times New Roman"/>
              <a:cs typeface="Times New Roman"/>
            </a:endParaRPr>
          </a:p>
          <a:p>
            <a:pPr marL="1403985" marR="27305" indent="-759460">
              <a:lnSpc>
                <a:spcPct val="125899"/>
              </a:lnSpc>
              <a:spcBef>
                <a:spcPts val="15"/>
              </a:spcBef>
            </a:pPr>
            <a:r>
              <a:rPr sz="2550" spc="5" dirty="0">
                <a:solidFill>
                  <a:srgbClr val="5FCAEE"/>
                </a:solidFill>
                <a:latin typeface="Wingdings 3"/>
                <a:cs typeface="Wingdings 3"/>
              </a:rPr>
              <a:t></a:t>
            </a:r>
            <a:r>
              <a:rPr sz="2550" spc="5" dirty="0">
                <a:solidFill>
                  <a:srgbClr val="5FCAEE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imes New Roman"/>
                <a:cs typeface="Times New Roman"/>
              </a:rPr>
              <a:t>$7,000 – The </a:t>
            </a:r>
            <a:r>
              <a:rPr sz="3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Culture Project </a:t>
            </a:r>
            <a:r>
              <a:rPr sz="3200" b="1" dirty="0">
                <a:solidFill>
                  <a:srgbClr val="404040"/>
                </a:solidFill>
                <a:latin typeface="Times New Roman"/>
                <a:cs typeface="Times New Roman"/>
              </a:rPr>
              <a:t>of the  Catholic Charities for the Diocese</a:t>
            </a:r>
            <a:r>
              <a:rPr sz="3200" b="1" spc="-17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imes New Roman"/>
                <a:cs typeface="Times New Roman"/>
              </a:rPr>
              <a:t>of</a:t>
            </a:r>
            <a:endParaRPr sz="3200">
              <a:latin typeface="Times New Roman"/>
              <a:cs typeface="Times New Roman"/>
            </a:endParaRPr>
          </a:p>
          <a:p>
            <a:pPr marL="1373505" algn="ctr">
              <a:lnSpc>
                <a:spcPct val="100000"/>
              </a:lnSpc>
            </a:pPr>
            <a:r>
              <a:rPr sz="3200" b="1" spc="-50" dirty="0">
                <a:solidFill>
                  <a:srgbClr val="404040"/>
                </a:solidFill>
                <a:latin typeface="Times New Roman"/>
                <a:cs typeface="Times New Roman"/>
              </a:rPr>
              <a:t>Toledo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9676" y="341757"/>
            <a:ext cx="44526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solidFill>
                  <a:srgbClr val="202020"/>
                </a:solidFill>
                <a:latin typeface="Times New Roman"/>
                <a:cs typeface="Times New Roman"/>
              </a:rPr>
              <a:t>GENERAL</a:t>
            </a:r>
            <a:r>
              <a:rPr sz="4400" b="1" spc="-330" dirty="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sz="4400" b="1" dirty="0">
                <a:solidFill>
                  <a:srgbClr val="202020"/>
                </a:solidFill>
                <a:latin typeface="Times New Roman"/>
                <a:cs typeface="Times New Roman"/>
              </a:rPr>
              <a:t>FUND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27785" y="1349096"/>
            <a:ext cx="7298055" cy="2179955"/>
          </a:xfrm>
          <a:prstGeom prst="rect">
            <a:avLst/>
          </a:prstGeom>
        </p:spPr>
        <p:txBody>
          <a:bodyPr vert="horz" wrap="square" lIns="0" tIns="175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3200" spc="-55" dirty="0">
                <a:solidFill>
                  <a:srgbClr val="202020"/>
                </a:solidFill>
                <a:latin typeface="Times New Roman"/>
                <a:cs typeface="Times New Roman"/>
              </a:rPr>
              <a:t>APPROXIMATELY </a:t>
            </a:r>
            <a:r>
              <a:rPr sz="3200" dirty="0">
                <a:solidFill>
                  <a:srgbClr val="202020"/>
                </a:solidFill>
                <a:latin typeface="Times New Roman"/>
                <a:cs typeface="Times New Roman"/>
              </a:rPr>
              <a:t>$125,000</a:t>
            </a:r>
            <a:r>
              <a:rPr sz="3200" spc="-135" dirty="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202020"/>
                </a:solidFill>
                <a:latin typeface="Times New Roman"/>
                <a:cs typeface="Times New Roman"/>
              </a:rPr>
              <a:t>DEPOSITED</a:t>
            </a:r>
            <a:endParaRPr sz="3200">
              <a:latin typeface="Times New Roman"/>
              <a:cs typeface="Times New Roman"/>
            </a:endParaRPr>
          </a:p>
          <a:p>
            <a:pPr marL="405765" marR="400050" algn="ctr">
              <a:lnSpc>
                <a:spcPts val="4000"/>
              </a:lnSpc>
              <a:spcBef>
                <a:spcPts val="155"/>
              </a:spcBef>
              <a:tabLst>
                <a:tab pos="3422015" algn="l"/>
              </a:tabLst>
            </a:pPr>
            <a:r>
              <a:rPr sz="2400" b="1" i="1" spc="-5" dirty="0">
                <a:solidFill>
                  <a:srgbClr val="202020"/>
                </a:solidFill>
                <a:latin typeface="Times New Roman"/>
                <a:cs typeface="Times New Roman"/>
              </a:rPr>
              <a:t>WE </a:t>
            </a:r>
            <a:r>
              <a:rPr sz="2400" b="1" i="1" spc="-110" dirty="0">
                <a:solidFill>
                  <a:srgbClr val="202020"/>
                </a:solidFill>
                <a:latin typeface="Times New Roman"/>
                <a:cs typeface="Times New Roman"/>
              </a:rPr>
              <a:t>PAY</a:t>
            </a:r>
            <a:r>
              <a:rPr sz="2400" b="1" i="1" spc="-85" dirty="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202020"/>
                </a:solidFill>
                <a:latin typeface="Times New Roman"/>
                <a:cs typeface="Times New Roman"/>
              </a:rPr>
              <a:t>4</a:t>
            </a:r>
            <a:r>
              <a:rPr sz="2400" b="1" i="1" spc="5" dirty="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sz="2400" b="1" i="1" spc="-15" dirty="0">
                <a:solidFill>
                  <a:srgbClr val="202020"/>
                </a:solidFill>
                <a:latin typeface="Times New Roman"/>
                <a:cs typeface="Times New Roman"/>
              </a:rPr>
              <a:t>MONTHLY	</a:t>
            </a:r>
            <a:r>
              <a:rPr sz="2400" b="1" i="1" spc="-5" dirty="0">
                <a:solidFill>
                  <a:srgbClr val="202020"/>
                </a:solidFill>
                <a:latin typeface="Times New Roman"/>
                <a:cs typeface="Times New Roman"/>
              </a:rPr>
              <a:t>LIFETIME WINNERS</a:t>
            </a:r>
            <a:r>
              <a:rPr sz="2400" b="1" i="1" spc="-45" dirty="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202020"/>
                </a:solidFill>
                <a:latin typeface="Times New Roman"/>
                <a:cs typeface="Times New Roman"/>
              </a:rPr>
              <a:t>OF  </a:t>
            </a:r>
            <a:r>
              <a:rPr sz="2400" b="1" i="1" spc="-5" dirty="0">
                <a:solidFill>
                  <a:srgbClr val="202020"/>
                </a:solidFill>
                <a:latin typeface="Times New Roman"/>
                <a:cs typeface="Times New Roman"/>
              </a:rPr>
              <a:t>PREVIOUS CHARITY</a:t>
            </a:r>
            <a:r>
              <a:rPr sz="2400" b="1" i="1" spc="-70" dirty="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sz="2400" b="1" i="1" spc="-25" dirty="0">
                <a:solidFill>
                  <a:srgbClr val="202020"/>
                </a:solidFill>
                <a:latin typeface="Times New Roman"/>
                <a:cs typeface="Times New Roman"/>
              </a:rPr>
              <a:t>CAMPAIGNS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05"/>
              </a:spcBef>
            </a:pPr>
            <a:r>
              <a:rPr sz="2400" b="1" i="1" spc="-5" dirty="0">
                <a:solidFill>
                  <a:srgbClr val="202020"/>
                </a:solidFill>
                <a:latin typeface="Times New Roman"/>
                <a:cs typeface="Times New Roman"/>
              </a:rPr>
              <a:t>FROM THIS</a:t>
            </a:r>
            <a:r>
              <a:rPr sz="2400" b="1" i="1" spc="-75" dirty="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sz="2400" b="1" i="1" spc="-35" dirty="0">
                <a:solidFill>
                  <a:srgbClr val="202020"/>
                </a:solidFill>
                <a:latin typeface="Times New Roman"/>
                <a:cs typeface="Times New Roman"/>
              </a:rPr>
              <a:t>ACCOUNT.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36897" y="3959097"/>
            <a:ext cx="16770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202020"/>
                </a:solidFill>
                <a:latin typeface="Times New Roman"/>
                <a:cs typeface="Times New Roman"/>
              </a:rPr>
              <a:t>$409.00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35504" y="5027066"/>
            <a:ext cx="5681980" cy="104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5880">
              <a:lnSpc>
                <a:spcPct val="138800"/>
              </a:lnSpc>
              <a:spcBef>
                <a:spcPts val="100"/>
              </a:spcBef>
            </a:pPr>
            <a:r>
              <a:rPr sz="2400" b="1" i="1" spc="-25" dirty="0">
                <a:solidFill>
                  <a:srgbClr val="202020"/>
                </a:solidFill>
                <a:latin typeface="Times New Roman"/>
                <a:cs typeface="Times New Roman"/>
              </a:rPr>
              <a:t>AVERAGING </a:t>
            </a:r>
            <a:r>
              <a:rPr sz="2400" b="1" i="1" dirty="0">
                <a:solidFill>
                  <a:srgbClr val="202020"/>
                </a:solidFill>
                <a:latin typeface="Times New Roman"/>
                <a:cs typeface="Times New Roman"/>
              </a:rPr>
              <a:t>$102 </a:t>
            </a:r>
            <a:r>
              <a:rPr sz="2400" b="1" i="1" spc="-5" dirty="0">
                <a:solidFill>
                  <a:srgbClr val="202020"/>
                </a:solidFill>
                <a:latin typeface="Times New Roman"/>
                <a:cs typeface="Times New Roman"/>
              </a:rPr>
              <a:t>EACH </a:t>
            </a:r>
            <a:r>
              <a:rPr sz="2400" b="1" i="1" dirty="0">
                <a:solidFill>
                  <a:srgbClr val="202020"/>
                </a:solidFill>
                <a:latin typeface="Times New Roman"/>
                <a:cs typeface="Times New Roman"/>
              </a:rPr>
              <a:t>(PER </a:t>
            </a:r>
            <a:r>
              <a:rPr sz="2400" b="1" i="1" spc="-5" dirty="0">
                <a:solidFill>
                  <a:srgbClr val="202020"/>
                </a:solidFill>
                <a:latin typeface="Times New Roman"/>
                <a:cs typeface="Times New Roman"/>
              </a:rPr>
              <a:t>MONTH).  SOME ARE WINNERS FROM </a:t>
            </a:r>
            <a:r>
              <a:rPr sz="2400" b="1" i="1" dirty="0">
                <a:solidFill>
                  <a:srgbClr val="202020"/>
                </a:solidFill>
                <a:latin typeface="Times New Roman"/>
                <a:cs typeface="Times New Roman"/>
              </a:rPr>
              <a:t>THE</a:t>
            </a:r>
            <a:r>
              <a:rPr sz="2400" b="1" i="1" spc="-105" dirty="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sz="2400" b="1" i="1" spc="-25" dirty="0">
                <a:solidFill>
                  <a:srgbClr val="202020"/>
                </a:solidFill>
                <a:latin typeface="Times New Roman"/>
                <a:cs typeface="Times New Roman"/>
              </a:rPr>
              <a:t>1960’s.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5370" y="729741"/>
            <a:ext cx="829373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5" dirty="0"/>
              <a:t>$25,000 </a:t>
            </a:r>
            <a:r>
              <a:rPr sz="5400" dirty="0"/>
              <a:t>FOR </a:t>
            </a:r>
            <a:r>
              <a:rPr sz="5400" spc="-35" dirty="0"/>
              <a:t>MATCHING</a:t>
            </a:r>
            <a:r>
              <a:rPr sz="5400" spc="-75" dirty="0"/>
              <a:t> </a:t>
            </a:r>
            <a:r>
              <a:rPr sz="5400" dirty="0"/>
              <a:t>FUNDS</a:t>
            </a:r>
            <a:endParaRPr sz="5400"/>
          </a:p>
        </p:txBody>
      </p:sp>
      <p:sp>
        <p:nvSpPr>
          <p:cNvPr id="3" name="object 3"/>
          <p:cNvSpPr txBox="1"/>
          <p:nvPr/>
        </p:nvSpPr>
        <p:spPr>
          <a:xfrm>
            <a:off x="2290952" y="2023338"/>
            <a:ext cx="4955540" cy="317563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055370" marR="801370" algn="just">
              <a:lnSpc>
                <a:spcPct val="119700"/>
              </a:lnSpc>
              <a:spcBef>
                <a:spcPts val="275"/>
              </a:spcBef>
            </a:pPr>
            <a:r>
              <a:rPr sz="2000" b="1" spc="-15" dirty="0">
                <a:latin typeface="Arial"/>
                <a:cs typeface="Arial"/>
              </a:rPr>
              <a:t>CINCINNATI </a:t>
            </a:r>
            <a:r>
              <a:rPr sz="2000" b="1" dirty="0">
                <a:latin typeface="Arial"/>
                <a:cs typeface="Arial"/>
              </a:rPr>
              <a:t>-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$12,320.176  CLEVELAND - $10,140.17  </a:t>
            </a:r>
            <a:r>
              <a:rPr sz="2000" b="1" spc="5" dirty="0">
                <a:latin typeface="Arial"/>
                <a:cs typeface="Arial"/>
              </a:rPr>
              <a:t>COLUMBUS </a:t>
            </a:r>
            <a:r>
              <a:rPr sz="2000" b="1" dirty="0">
                <a:latin typeface="Arial"/>
                <a:cs typeface="Arial"/>
              </a:rPr>
              <a:t>-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$14,037.37</a:t>
            </a:r>
            <a:endParaRPr sz="2000">
              <a:latin typeface="Arial"/>
              <a:cs typeface="Arial"/>
            </a:endParaRPr>
          </a:p>
          <a:p>
            <a:pPr marL="1055370" marR="596265">
              <a:lnSpc>
                <a:spcPts val="2600"/>
              </a:lnSpc>
              <a:spcBef>
                <a:spcPts val="115"/>
              </a:spcBef>
            </a:pPr>
            <a:r>
              <a:rPr sz="2000" b="1" dirty="0">
                <a:latin typeface="Arial"/>
                <a:cs typeface="Arial"/>
              </a:rPr>
              <a:t>STEUBENVILLE -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$1,575.00  </a:t>
            </a:r>
            <a:r>
              <a:rPr sz="2000" b="1" spc="-5" dirty="0">
                <a:latin typeface="Arial"/>
                <a:cs typeface="Arial"/>
              </a:rPr>
              <a:t>TOLEDO </a:t>
            </a:r>
            <a:r>
              <a:rPr sz="2000" b="1" dirty="0">
                <a:latin typeface="Arial"/>
                <a:cs typeface="Arial"/>
              </a:rPr>
              <a:t>-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$12,859.27</a:t>
            </a:r>
            <a:endParaRPr sz="2000">
              <a:latin typeface="Arial"/>
              <a:cs typeface="Arial"/>
            </a:endParaRPr>
          </a:p>
          <a:p>
            <a:pPr marL="1063625">
              <a:lnSpc>
                <a:spcPct val="100000"/>
              </a:lnSpc>
              <a:spcBef>
                <a:spcPts val="350"/>
              </a:spcBef>
            </a:pPr>
            <a:r>
              <a:rPr sz="2000" b="1" spc="-5" dirty="0">
                <a:latin typeface="Arial"/>
                <a:cs typeface="Arial"/>
              </a:rPr>
              <a:t>YOUNGSTOWN </a:t>
            </a:r>
            <a:r>
              <a:rPr sz="2000" b="1" dirty="0">
                <a:latin typeface="Arial"/>
                <a:cs typeface="Arial"/>
              </a:rPr>
              <a:t>-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$10,356.27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Times New Roman"/>
              <a:cs typeface="Times New Roman"/>
            </a:endParaRPr>
          </a:p>
          <a:p>
            <a:pPr marL="212090" marR="5080" indent="-199390">
              <a:lnSpc>
                <a:spcPct val="108100"/>
              </a:lnSpc>
              <a:buClr>
                <a:srgbClr val="75A1CE"/>
              </a:buClr>
              <a:buSzPct val="160000"/>
              <a:buFont typeface="Arial"/>
              <a:buChar char="•"/>
              <a:tabLst>
                <a:tab pos="256540" algn="l"/>
              </a:tabLst>
            </a:pPr>
            <a:r>
              <a:rPr dirty="0"/>
              <a:t>	</a:t>
            </a:r>
            <a:r>
              <a:rPr sz="2000" b="1" dirty="0">
                <a:latin typeface="Arial"/>
                <a:cs typeface="Arial"/>
              </a:rPr>
              <a:t>THESE CHECKS WERE PRESENTED  </a:t>
            </a:r>
            <a:r>
              <a:rPr sz="2000" b="1" spc="-70" dirty="0">
                <a:latin typeface="Arial"/>
                <a:cs typeface="Arial"/>
              </a:rPr>
              <a:t>AT </a:t>
            </a:r>
            <a:r>
              <a:rPr sz="2000" b="1" dirty="0">
                <a:latin typeface="Arial"/>
                <a:cs typeface="Arial"/>
              </a:rPr>
              <a:t>THE </a:t>
            </a:r>
            <a:r>
              <a:rPr sz="2000" b="1" spc="-10" dirty="0">
                <a:latin typeface="Arial"/>
                <a:cs typeface="Arial"/>
              </a:rPr>
              <a:t>JANUARY </a:t>
            </a:r>
            <a:r>
              <a:rPr sz="2000" b="1" dirty="0">
                <a:latin typeface="Arial"/>
                <a:cs typeface="Arial"/>
              </a:rPr>
              <a:t>DD (2019)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MEETING.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1318" y="881888"/>
            <a:ext cx="7546340" cy="494728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091565" marR="1082675" algn="ctr">
              <a:lnSpc>
                <a:spcPts val="4300"/>
              </a:lnSpc>
              <a:spcBef>
                <a:spcPts val="260"/>
              </a:spcBef>
            </a:pPr>
            <a:r>
              <a:rPr sz="36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Additional Grants</a:t>
            </a:r>
            <a:r>
              <a:rPr sz="3600" b="1" spc="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3600" b="1" spc="-20" dirty="0">
                <a:solidFill>
                  <a:srgbClr val="174260"/>
                </a:solidFill>
                <a:latin typeface="Times New Roman"/>
                <a:cs typeface="Times New Roman"/>
              </a:rPr>
              <a:t>from</a:t>
            </a:r>
            <a:r>
              <a:rPr sz="3600" b="1" spc="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the  General</a:t>
            </a:r>
            <a:r>
              <a:rPr sz="3600" b="1" spc="-1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Fund</a:t>
            </a:r>
            <a:endParaRPr sz="3600">
              <a:latin typeface="Times New Roman"/>
              <a:cs typeface="Times New Roman"/>
            </a:endParaRPr>
          </a:p>
          <a:p>
            <a:pPr marL="3175" algn="ctr">
              <a:lnSpc>
                <a:spcPts val="3390"/>
              </a:lnSpc>
            </a:pPr>
            <a:r>
              <a:rPr sz="3600" b="1" spc="-50" dirty="0">
                <a:solidFill>
                  <a:srgbClr val="174260"/>
                </a:solidFill>
                <a:latin typeface="Times New Roman"/>
                <a:cs typeface="Times New Roman"/>
              </a:rPr>
              <a:t>(</a:t>
            </a:r>
            <a:r>
              <a:rPr sz="3200" b="1" i="1" spc="-50" dirty="0">
                <a:solidFill>
                  <a:srgbClr val="174260"/>
                </a:solidFill>
                <a:latin typeface="Times New Roman"/>
                <a:cs typeface="Times New Roman"/>
              </a:rPr>
              <a:t>Yearly</a:t>
            </a:r>
            <a:r>
              <a:rPr sz="3200" b="1" i="1" spc="-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174260"/>
                </a:solidFill>
                <a:latin typeface="Times New Roman"/>
                <a:cs typeface="Times New Roman"/>
              </a:rPr>
              <a:t>Grants)</a:t>
            </a:r>
            <a:endParaRPr sz="3200">
              <a:latin typeface="Times New Roman"/>
              <a:cs typeface="Times New Roman"/>
            </a:endParaRPr>
          </a:p>
          <a:p>
            <a:pPr marL="3175" algn="ctr">
              <a:lnSpc>
                <a:spcPts val="4315"/>
              </a:lnSpc>
            </a:pPr>
            <a:r>
              <a:rPr sz="4900" spc="-5" dirty="0">
                <a:solidFill>
                  <a:srgbClr val="75A1CE"/>
                </a:solidFill>
                <a:latin typeface="Arial"/>
                <a:cs typeface="Arial"/>
              </a:rPr>
              <a:t>*</a:t>
            </a:r>
            <a:r>
              <a:rPr sz="2400" b="1" spc="-5" dirty="0">
                <a:latin typeface="Times New Roman"/>
                <a:cs typeface="Times New Roman"/>
              </a:rPr>
              <a:t>S</a:t>
            </a:r>
            <a:r>
              <a:rPr sz="2400" b="1" spc="-190" dirty="0">
                <a:latin typeface="Times New Roman"/>
                <a:cs typeface="Times New Roman"/>
              </a:rPr>
              <a:t>TA</a:t>
            </a:r>
            <a:r>
              <a:rPr sz="2400" b="1" dirty="0">
                <a:latin typeface="Times New Roman"/>
                <a:cs typeface="Times New Roman"/>
              </a:rPr>
              <a:t>TE</a:t>
            </a:r>
            <a:r>
              <a:rPr sz="2400" b="1" spc="2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SQUIR</a:t>
            </a:r>
            <a:r>
              <a:rPr sz="2400" b="1" spc="-15" dirty="0">
                <a:latin typeface="Times New Roman"/>
                <a:cs typeface="Times New Roman"/>
              </a:rPr>
              <a:t>E</a:t>
            </a:r>
            <a:r>
              <a:rPr sz="2400" b="1" spc="-5" dirty="0">
                <a:latin typeface="Times New Roman"/>
                <a:cs typeface="Times New Roman"/>
              </a:rPr>
              <a:t>S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GRA</a:t>
            </a:r>
            <a:r>
              <a:rPr sz="2400" b="1" spc="-15" dirty="0">
                <a:latin typeface="Times New Roman"/>
                <a:cs typeface="Times New Roman"/>
              </a:rPr>
              <a:t>N</a:t>
            </a:r>
            <a:r>
              <a:rPr sz="2400" b="1" dirty="0">
                <a:latin typeface="Times New Roman"/>
                <a:cs typeface="Times New Roman"/>
              </a:rPr>
              <a:t>T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- $5,000</a:t>
            </a:r>
            <a:endParaRPr sz="2400">
              <a:latin typeface="Times New Roman"/>
              <a:cs typeface="Times New Roman"/>
            </a:endParaRPr>
          </a:p>
          <a:p>
            <a:pPr marL="1905" algn="ctr">
              <a:lnSpc>
                <a:spcPts val="4300"/>
              </a:lnSpc>
            </a:pPr>
            <a:r>
              <a:rPr sz="4900" spc="-5" dirty="0">
                <a:solidFill>
                  <a:srgbClr val="75A1CE"/>
                </a:solidFill>
                <a:latin typeface="Times New Roman"/>
                <a:cs typeface="Times New Roman"/>
              </a:rPr>
              <a:t>*</a:t>
            </a:r>
            <a:r>
              <a:rPr sz="2400" b="1" spc="-5" dirty="0">
                <a:latin typeface="Times New Roman"/>
                <a:cs typeface="Times New Roman"/>
              </a:rPr>
              <a:t>M</a:t>
            </a:r>
            <a:r>
              <a:rPr sz="2400" b="1" spc="-190" dirty="0">
                <a:latin typeface="Times New Roman"/>
                <a:cs typeface="Times New Roman"/>
              </a:rPr>
              <a:t>A</a:t>
            </a:r>
            <a:r>
              <a:rPr sz="2400" b="1" spc="-5" dirty="0">
                <a:latin typeface="Times New Roman"/>
                <a:cs typeface="Times New Roman"/>
              </a:rPr>
              <a:t>T</a:t>
            </a:r>
            <a:r>
              <a:rPr sz="2400" b="1" spc="-15" dirty="0">
                <a:latin typeface="Times New Roman"/>
                <a:cs typeface="Times New Roman"/>
              </a:rPr>
              <a:t>C</a:t>
            </a:r>
            <a:r>
              <a:rPr sz="2400" b="1" spc="-5" dirty="0">
                <a:latin typeface="Times New Roman"/>
                <a:cs typeface="Times New Roman"/>
              </a:rPr>
              <a:t>HING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F</a:t>
            </a:r>
            <a:r>
              <a:rPr sz="2400" b="1" spc="-15" dirty="0">
                <a:latin typeface="Times New Roman"/>
                <a:cs typeface="Times New Roman"/>
              </a:rPr>
              <a:t>U</a:t>
            </a:r>
            <a:r>
              <a:rPr sz="2400" b="1" spc="-5" dirty="0">
                <a:latin typeface="Times New Roman"/>
                <a:cs typeface="Times New Roman"/>
              </a:rPr>
              <a:t>N</a:t>
            </a:r>
            <a:r>
              <a:rPr sz="2400" b="1" spc="-15" dirty="0">
                <a:latin typeface="Times New Roman"/>
                <a:cs typeface="Times New Roman"/>
              </a:rPr>
              <a:t>D</a:t>
            </a:r>
            <a:r>
              <a:rPr sz="2400" b="1" spc="-5" dirty="0">
                <a:latin typeface="Times New Roman"/>
                <a:cs typeface="Times New Roman"/>
              </a:rPr>
              <a:t>S</a:t>
            </a:r>
            <a:r>
              <a:rPr sz="2400" b="1" spc="3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GRA</a:t>
            </a:r>
            <a:r>
              <a:rPr sz="2400" b="1" spc="-15" dirty="0">
                <a:latin typeface="Times New Roman"/>
                <a:cs typeface="Times New Roman"/>
              </a:rPr>
              <a:t>N</a:t>
            </a:r>
            <a:r>
              <a:rPr sz="2400" b="1" dirty="0">
                <a:latin typeface="Times New Roman"/>
                <a:cs typeface="Times New Roman"/>
              </a:rPr>
              <a:t>T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- $25,000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ts val="4300"/>
              </a:lnSpc>
            </a:pPr>
            <a:r>
              <a:rPr sz="4900" spc="-5" dirty="0">
                <a:solidFill>
                  <a:srgbClr val="75A1CE"/>
                </a:solidFill>
                <a:latin typeface="Arial"/>
                <a:cs typeface="Arial"/>
              </a:rPr>
              <a:t>*</a:t>
            </a:r>
            <a:r>
              <a:rPr sz="2200" b="1" spc="-5" dirty="0">
                <a:latin typeface="Times New Roman"/>
                <a:cs typeface="Times New Roman"/>
              </a:rPr>
              <a:t>ADD</a:t>
            </a:r>
            <a:r>
              <a:rPr sz="2200" b="1" spc="-15" dirty="0">
                <a:latin typeface="Times New Roman"/>
                <a:cs typeface="Times New Roman"/>
              </a:rPr>
              <a:t>I</a:t>
            </a:r>
            <a:r>
              <a:rPr sz="2200" b="1" spc="-5" dirty="0">
                <a:latin typeface="Times New Roman"/>
                <a:cs typeface="Times New Roman"/>
              </a:rPr>
              <a:t>TI</a:t>
            </a:r>
            <a:r>
              <a:rPr sz="2200" b="1" spc="-15" dirty="0">
                <a:latin typeface="Times New Roman"/>
                <a:cs typeface="Times New Roman"/>
              </a:rPr>
              <a:t>O</a:t>
            </a:r>
            <a:r>
              <a:rPr sz="2200" b="1" spc="-5" dirty="0">
                <a:latin typeface="Times New Roman"/>
                <a:cs typeface="Times New Roman"/>
              </a:rPr>
              <a:t>NAL</a:t>
            </a:r>
            <a:r>
              <a:rPr sz="2200" b="1" spc="-10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RELI</a:t>
            </a:r>
            <a:r>
              <a:rPr sz="2200" b="1" spc="-15" dirty="0">
                <a:latin typeface="Times New Roman"/>
                <a:cs typeface="Times New Roman"/>
              </a:rPr>
              <a:t>G</a:t>
            </a:r>
            <a:r>
              <a:rPr sz="2200" b="1" spc="-5" dirty="0">
                <a:latin typeface="Times New Roman"/>
                <a:cs typeface="Times New Roman"/>
              </a:rPr>
              <a:t>I</a:t>
            </a:r>
            <a:r>
              <a:rPr sz="2200" b="1" spc="-15" dirty="0">
                <a:latin typeface="Times New Roman"/>
                <a:cs typeface="Times New Roman"/>
              </a:rPr>
              <a:t>O</a:t>
            </a:r>
            <a:r>
              <a:rPr sz="2200" b="1" spc="-5" dirty="0">
                <a:latin typeface="Times New Roman"/>
                <a:cs typeface="Times New Roman"/>
              </a:rPr>
              <a:t>US</a:t>
            </a:r>
            <a:r>
              <a:rPr sz="2200" b="1" spc="1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EDUC</a:t>
            </a:r>
            <a:r>
              <a:rPr sz="2200" b="1" spc="-185" dirty="0">
                <a:latin typeface="Times New Roman"/>
                <a:cs typeface="Times New Roman"/>
              </a:rPr>
              <a:t>A</a:t>
            </a:r>
            <a:r>
              <a:rPr sz="2200" b="1" spc="-5" dirty="0">
                <a:latin typeface="Times New Roman"/>
                <a:cs typeface="Times New Roman"/>
              </a:rPr>
              <a:t>TI</a:t>
            </a:r>
            <a:r>
              <a:rPr sz="2200" b="1" spc="-15" dirty="0">
                <a:latin typeface="Times New Roman"/>
                <a:cs typeface="Times New Roman"/>
              </a:rPr>
              <a:t>O</a:t>
            </a:r>
            <a:r>
              <a:rPr sz="2200" b="1" spc="-5" dirty="0">
                <a:latin typeface="Times New Roman"/>
                <a:cs typeface="Times New Roman"/>
              </a:rPr>
              <a:t>N</a:t>
            </a:r>
            <a:r>
              <a:rPr sz="2200" b="1" spc="2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GR</a:t>
            </a:r>
            <a:r>
              <a:rPr sz="2200" b="1" spc="-15" dirty="0">
                <a:latin typeface="Times New Roman"/>
                <a:cs typeface="Times New Roman"/>
              </a:rPr>
              <a:t>A</a:t>
            </a:r>
            <a:r>
              <a:rPr sz="2200" b="1" spc="-5" dirty="0">
                <a:latin typeface="Times New Roman"/>
                <a:cs typeface="Times New Roman"/>
              </a:rPr>
              <a:t>NT</a:t>
            </a:r>
            <a:r>
              <a:rPr sz="2200" b="1" spc="-2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-</a:t>
            </a:r>
            <a:r>
              <a:rPr sz="2200" b="1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$</a:t>
            </a:r>
            <a:r>
              <a:rPr sz="2200" b="1" dirty="0">
                <a:latin typeface="Times New Roman"/>
                <a:cs typeface="Times New Roman"/>
              </a:rPr>
              <a:t>1</a:t>
            </a:r>
            <a:r>
              <a:rPr sz="2200" b="1" spc="-5" dirty="0">
                <a:latin typeface="Times New Roman"/>
                <a:cs typeface="Times New Roman"/>
              </a:rPr>
              <a:t>,</a:t>
            </a:r>
            <a:r>
              <a:rPr sz="2200" b="1" dirty="0">
                <a:latin typeface="Times New Roman"/>
                <a:cs typeface="Times New Roman"/>
              </a:rPr>
              <a:t>5</a:t>
            </a:r>
            <a:r>
              <a:rPr sz="2200" b="1" spc="-5" dirty="0">
                <a:latin typeface="Times New Roman"/>
                <a:cs typeface="Times New Roman"/>
              </a:rPr>
              <a:t>00</a:t>
            </a:r>
            <a:endParaRPr sz="2200">
              <a:latin typeface="Times New Roman"/>
              <a:cs typeface="Times New Roman"/>
            </a:endParaRPr>
          </a:p>
          <a:p>
            <a:pPr algn="ctr">
              <a:lnSpc>
                <a:spcPts val="4305"/>
              </a:lnSpc>
            </a:pPr>
            <a:r>
              <a:rPr sz="4900" spc="-10" dirty="0">
                <a:solidFill>
                  <a:srgbClr val="75A1CE"/>
                </a:solidFill>
                <a:latin typeface="Times New Roman"/>
                <a:cs typeface="Times New Roman"/>
              </a:rPr>
              <a:t>*</a:t>
            </a:r>
            <a:r>
              <a:rPr sz="2200" b="1" spc="-5" dirty="0">
                <a:latin typeface="Times New Roman"/>
                <a:cs typeface="Times New Roman"/>
              </a:rPr>
              <a:t>FO</a:t>
            </a:r>
            <a:r>
              <a:rPr sz="2200" b="1" spc="-15" dirty="0">
                <a:latin typeface="Times New Roman"/>
                <a:cs typeface="Times New Roman"/>
              </a:rPr>
              <a:t>U</a:t>
            </a:r>
            <a:r>
              <a:rPr sz="2200" b="1" spc="-5" dirty="0">
                <a:latin typeface="Times New Roman"/>
                <a:cs typeface="Times New Roman"/>
              </a:rPr>
              <a:t>ND</a:t>
            </a:r>
            <a:r>
              <a:rPr sz="2200" b="1" spc="-185" dirty="0">
                <a:latin typeface="Times New Roman"/>
                <a:cs typeface="Times New Roman"/>
              </a:rPr>
              <a:t>A</a:t>
            </a:r>
            <a:r>
              <a:rPr sz="2200" b="1" spc="-5" dirty="0">
                <a:latin typeface="Times New Roman"/>
                <a:cs typeface="Times New Roman"/>
              </a:rPr>
              <a:t>TI</a:t>
            </a:r>
            <a:r>
              <a:rPr sz="2200" b="1" spc="-20" dirty="0">
                <a:latin typeface="Times New Roman"/>
                <a:cs typeface="Times New Roman"/>
              </a:rPr>
              <a:t>O</a:t>
            </a:r>
            <a:r>
              <a:rPr sz="2200" b="1" spc="-5" dirty="0">
                <a:latin typeface="Times New Roman"/>
                <a:cs typeface="Times New Roman"/>
              </a:rPr>
              <a:t>N</a:t>
            </a:r>
            <a:r>
              <a:rPr sz="2200" b="1" spc="3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DI</a:t>
            </a:r>
            <a:r>
              <a:rPr sz="2200" b="1" spc="-15" dirty="0">
                <a:latin typeface="Times New Roman"/>
                <a:cs typeface="Times New Roman"/>
              </a:rPr>
              <a:t>R</a:t>
            </a:r>
            <a:r>
              <a:rPr sz="2200" b="1" spc="-5" dirty="0">
                <a:latin typeface="Times New Roman"/>
                <a:cs typeface="Times New Roman"/>
              </a:rPr>
              <a:t>EC</a:t>
            </a:r>
            <a:r>
              <a:rPr sz="2200" b="1" spc="-50" dirty="0">
                <a:latin typeface="Times New Roman"/>
                <a:cs typeface="Times New Roman"/>
              </a:rPr>
              <a:t>T</a:t>
            </a:r>
            <a:r>
              <a:rPr sz="2200" b="1" spc="-5" dirty="0">
                <a:latin typeface="Times New Roman"/>
                <a:cs typeface="Times New Roman"/>
              </a:rPr>
              <a:t>O</a:t>
            </a:r>
            <a:r>
              <a:rPr sz="2200" b="1" spc="-15" dirty="0">
                <a:latin typeface="Times New Roman"/>
                <a:cs typeface="Times New Roman"/>
              </a:rPr>
              <a:t>R</a:t>
            </a:r>
            <a:r>
              <a:rPr sz="2200" b="1" spc="-10" dirty="0">
                <a:latin typeface="Times New Roman"/>
                <a:cs typeface="Times New Roman"/>
              </a:rPr>
              <a:t>S</a:t>
            </a:r>
            <a:r>
              <a:rPr sz="2200" b="1" spc="-5" dirty="0">
                <a:latin typeface="Times New Roman"/>
                <a:cs typeface="Times New Roman"/>
              </a:rPr>
              <a:t>’</a:t>
            </a:r>
            <a:r>
              <a:rPr sz="2200" b="1" spc="-14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G</a:t>
            </a:r>
            <a:r>
              <a:rPr sz="2200" b="1" spc="-15" dirty="0">
                <a:latin typeface="Times New Roman"/>
                <a:cs typeface="Times New Roman"/>
              </a:rPr>
              <a:t>R</a:t>
            </a:r>
            <a:r>
              <a:rPr sz="2200" b="1" spc="-10" dirty="0">
                <a:latin typeface="Times New Roman"/>
                <a:cs typeface="Times New Roman"/>
              </a:rPr>
              <a:t>AN</a:t>
            </a:r>
            <a:r>
              <a:rPr sz="2200" b="1" spc="-15" dirty="0">
                <a:latin typeface="Times New Roman"/>
                <a:cs typeface="Times New Roman"/>
              </a:rPr>
              <a:t>T</a:t>
            </a:r>
            <a:r>
              <a:rPr sz="2200" b="1" spc="-5" dirty="0">
                <a:latin typeface="Times New Roman"/>
                <a:cs typeface="Times New Roman"/>
              </a:rPr>
              <a:t>S</a:t>
            </a:r>
            <a:r>
              <a:rPr sz="2200" b="1" spc="2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–</a:t>
            </a:r>
            <a:r>
              <a:rPr sz="2200" b="1" spc="-1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$</a:t>
            </a:r>
            <a:r>
              <a:rPr sz="2200" b="1" dirty="0">
                <a:latin typeface="Times New Roman"/>
                <a:cs typeface="Times New Roman"/>
              </a:rPr>
              <a:t>1</a:t>
            </a:r>
            <a:r>
              <a:rPr sz="2200" b="1" spc="-5" dirty="0">
                <a:latin typeface="Times New Roman"/>
                <a:cs typeface="Times New Roman"/>
              </a:rPr>
              <a:t>2,0</a:t>
            </a:r>
            <a:r>
              <a:rPr sz="2200" b="1" dirty="0">
                <a:latin typeface="Times New Roman"/>
                <a:cs typeface="Times New Roman"/>
              </a:rPr>
              <a:t>0</a:t>
            </a:r>
            <a:r>
              <a:rPr sz="2200" b="1" spc="-5" dirty="0">
                <a:latin typeface="Times New Roman"/>
                <a:cs typeface="Times New Roman"/>
              </a:rPr>
              <a:t>0</a:t>
            </a:r>
            <a:endParaRPr sz="2200">
              <a:latin typeface="Times New Roman"/>
              <a:cs typeface="Times New Roman"/>
            </a:endParaRPr>
          </a:p>
          <a:p>
            <a:pPr marL="2540" algn="ctr">
              <a:lnSpc>
                <a:spcPts val="4295"/>
              </a:lnSpc>
            </a:pPr>
            <a:r>
              <a:rPr sz="4900" spc="-5" dirty="0">
                <a:solidFill>
                  <a:srgbClr val="75A1CE"/>
                </a:solidFill>
                <a:latin typeface="Times New Roman"/>
                <a:cs typeface="Times New Roman"/>
              </a:rPr>
              <a:t>*</a:t>
            </a:r>
            <a:r>
              <a:rPr sz="2200" b="1" spc="-5" dirty="0">
                <a:latin typeface="Times New Roman"/>
                <a:cs typeface="Times New Roman"/>
              </a:rPr>
              <a:t>SOLIC</a:t>
            </a:r>
            <a:r>
              <a:rPr sz="2200" b="1" spc="-15" dirty="0">
                <a:latin typeface="Times New Roman"/>
                <a:cs typeface="Times New Roman"/>
              </a:rPr>
              <a:t>I</a:t>
            </a:r>
            <a:r>
              <a:rPr sz="2200" b="1" spc="-5" dirty="0">
                <a:latin typeface="Times New Roman"/>
                <a:cs typeface="Times New Roman"/>
              </a:rPr>
              <a:t>TED</a:t>
            </a:r>
            <a:r>
              <a:rPr sz="2200" b="1" spc="1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FOUN</a:t>
            </a:r>
            <a:r>
              <a:rPr sz="2200" b="1" spc="-15" dirty="0">
                <a:latin typeface="Times New Roman"/>
                <a:cs typeface="Times New Roman"/>
              </a:rPr>
              <a:t>D</a:t>
            </a:r>
            <a:r>
              <a:rPr sz="2200" b="1" spc="-175" dirty="0">
                <a:latin typeface="Times New Roman"/>
                <a:cs typeface="Times New Roman"/>
              </a:rPr>
              <a:t>A</a:t>
            </a:r>
            <a:r>
              <a:rPr sz="2200" b="1" spc="-5" dirty="0">
                <a:latin typeface="Times New Roman"/>
                <a:cs typeface="Times New Roman"/>
              </a:rPr>
              <a:t>TI</a:t>
            </a:r>
            <a:r>
              <a:rPr sz="2200" b="1" spc="-15" dirty="0">
                <a:latin typeface="Times New Roman"/>
                <a:cs typeface="Times New Roman"/>
              </a:rPr>
              <a:t>O</a:t>
            </a:r>
            <a:r>
              <a:rPr sz="2200" b="1" spc="-5" dirty="0">
                <a:latin typeface="Times New Roman"/>
                <a:cs typeface="Times New Roman"/>
              </a:rPr>
              <a:t>N</a:t>
            </a:r>
            <a:r>
              <a:rPr sz="2200" b="1" spc="3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GR</a:t>
            </a:r>
            <a:r>
              <a:rPr sz="2200" b="1" spc="-15" dirty="0">
                <a:latin typeface="Times New Roman"/>
                <a:cs typeface="Times New Roman"/>
              </a:rPr>
              <a:t>A</a:t>
            </a:r>
            <a:r>
              <a:rPr sz="2200" b="1" spc="-5" dirty="0">
                <a:latin typeface="Times New Roman"/>
                <a:cs typeface="Times New Roman"/>
              </a:rPr>
              <a:t>NTS</a:t>
            </a:r>
            <a:r>
              <a:rPr sz="2200" b="1" spc="1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–</a:t>
            </a:r>
            <a:r>
              <a:rPr sz="2200" b="1" spc="-30" dirty="0">
                <a:latin typeface="Times New Roman"/>
                <a:cs typeface="Times New Roman"/>
              </a:rPr>
              <a:t> </a:t>
            </a:r>
            <a:r>
              <a:rPr sz="2200" b="1" spc="-295" dirty="0">
                <a:latin typeface="Times New Roman"/>
                <a:cs typeface="Times New Roman"/>
              </a:rPr>
              <a:t>V</a:t>
            </a:r>
            <a:r>
              <a:rPr sz="2200" b="1" spc="-5" dirty="0">
                <a:latin typeface="Times New Roman"/>
                <a:cs typeface="Times New Roman"/>
              </a:rPr>
              <a:t>ARIES</a:t>
            </a:r>
            <a:endParaRPr sz="2200">
              <a:latin typeface="Times New Roman"/>
              <a:cs typeface="Times New Roman"/>
            </a:endParaRPr>
          </a:p>
          <a:p>
            <a:pPr algn="ctr">
              <a:lnSpc>
                <a:spcPts val="5090"/>
              </a:lnSpc>
            </a:pPr>
            <a:r>
              <a:rPr sz="4900" b="1" spc="-10" dirty="0">
                <a:solidFill>
                  <a:srgbClr val="17AFE3"/>
                </a:solidFill>
                <a:latin typeface="Times New Roman"/>
                <a:cs typeface="Times New Roman"/>
              </a:rPr>
              <a:t>*</a:t>
            </a:r>
            <a:r>
              <a:rPr sz="2200" b="1" spc="-5" dirty="0">
                <a:latin typeface="Times New Roman"/>
                <a:cs typeface="Times New Roman"/>
              </a:rPr>
              <a:t>DI</a:t>
            </a:r>
            <a:r>
              <a:rPr sz="2200" b="1" spc="-15" dirty="0">
                <a:latin typeface="Times New Roman"/>
                <a:cs typeface="Times New Roman"/>
              </a:rPr>
              <a:t>O</a:t>
            </a:r>
            <a:r>
              <a:rPr sz="2200" b="1" spc="-5" dirty="0">
                <a:latin typeface="Times New Roman"/>
                <a:cs typeface="Times New Roman"/>
              </a:rPr>
              <a:t>CESAN</a:t>
            </a:r>
            <a:r>
              <a:rPr sz="2200" b="1" spc="-2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VETERAN</a:t>
            </a:r>
            <a:r>
              <a:rPr sz="2200" b="1" spc="-5" dirty="0">
                <a:latin typeface="Times New Roman"/>
                <a:cs typeface="Times New Roman"/>
              </a:rPr>
              <a:t>S’</a:t>
            </a:r>
            <a:r>
              <a:rPr sz="2200" b="1" spc="-14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CHRISTMA</a:t>
            </a:r>
            <a:r>
              <a:rPr sz="2200" b="1" spc="-5" dirty="0">
                <a:latin typeface="Times New Roman"/>
                <a:cs typeface="Times New Roman"/>
              </a:rPr>
              <a:t>S</a:t>
            </a:r>
            <a:r>
              <a:rPr sz="2200" b="1" spc="1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GRANT</a:t>
            </a:r>
            <a:r>
              <a:rPr sz="2200" b="1" spc="-5" dirty="0">
                <a:latin typeface="Times New Roman"/>
                <a:cs typeface="Times New Roman"/>
              </a:rPr>
              <a:t>S</a:t>
            </a:r>
            <a:r>
              <a:rPr sz="2200" b="1" spc="3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-</a:t>
            </a:r>
            <a:r>
              <a:rPr sz="2200" b="1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$</a:t>
            </a:r>
            <a:r>
              <a:rPr sz="2200" b="1" dirty="0">
                <a:latin typeface="Times New Roman"/>
                <a:cs typeface="Times New Roman"/>
              </a:rPr>
              <a:t>2</a:t>
            </a:r>
            <a:r>
              <a:rPr sz="2200" b="1" spc="-5" dirty="0">
                <a:latin typeface="Times New Roman"/>
                <a:cs typeface="Times New Roman"/>
              </a:rPr>
              <a:t>,</a:t>
            </a:r>
            <a:r>
              <a:rPr sz="2200" b="1" dirty="0">
                <a:latin typeface="Times New Roman"/>
                <a:cs typeface="Times New Roman"/>
              </a:rPr>
              <a:t>8</a:t>
            </a:r>
            <a:r>
              <a:rPr sz="2200" b="1" spc="-5" dirty="0">
                <a:latin typeface="Times New Roman"/>
                <a:cs typeface="Times New Roman"/>
              </a:rPr>
              <a:t>00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PAST </a:t>
            </a:r>
            <a:r>
              <a:rPr spc="-80" dirty="0"/>
              <a:t>STATE </a:t>
            </a:r>
            <a:r>
              <a:rPr spc="-10" dirty="0"/>
              <a:t>DEPUTIES’</a:t>
            </a:r>
            <a:r>
              <a:rPr spc="125" dirty="0"/>
              <a:t> </a:t>
            </a:r>
            <a:r>
              <a:rPr spc="-5" dirty="0"/>
              <a:t>FUND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73302" y="1210639"/>
            <a:ext cx="8580120" cy="43649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3463925">
              <a:lnSpc>
                <a:spcPct val="100000"/>
              </a:lnSpc>
              <a:spcBef>
                <a:spcPts val="295"/>
              </a:spcBef>
            </a:pPr>
            <a:r>
              <a:rPr sz="2900" spc="-5" dirty="0">
                <a:solidFill>
                  <a:srgbClr val="75A1CE"/>
                </a:solidFill>
                <a:latin typeface="Impact"/>
                <a:cs typeface="Impact"/>
              </a:rPr>
              <a:t>$10,000</a:t>
            </a:r>
            <a:endParaRPr sz="2900">
              <a:latin typeface="Impact"/>
              <a:cs typeface="Impact"/>
            </a:endParaRPr>
          </a:p>
          <a:p>
            <a:pPr marL="2051685">
              <a:lnSpc>
                <a:spcPts val="2700"/>
              </a:lnSpc>
              <a:spcBef>
                <a:spcPts val="160"/>
              </a:spcBef>
            </a:pPr>
            <a:r>
              <a:rPr sz="2400" b="1" dirty="0">
                <a:solidFill>
                  <a:srgbClr val="174260"/>
                </a:solidFill>
                <a:latin typeface="Times New Roman"/>
                <a:cs typeface="Times New Roman"/>
              </a:rPr>
              <a:t>($13,000+) FOR</a:t>
            </a:r>
            <a:r>
              <a:rPr sz="2400" b="1" spc="-1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SEMINARIANS</a:t>
            </a:r>
            <a:endParaRPr sz="2400">
              <a:latin typeface="Times New Roman"/>
              <a:cs typeface="Times New Roman"/>
            </a:endParaRPr>
          </a:p>
          <a:p>
            <a:pPr marL="245110" marR="5080" indent="-178435">
              <a:lnSpc>
                <a:spcPct val="83000"/>
              </a:lnSpc>
              <a:spcBef>
                <a:spcPts val="740"/>
              </a:spcBef>
              <a:buClr>
                <a:srgbClr val="75A1CE"/>
              </a:buClr>
              <a:buSzPct val="157142"/>
              <a:buFont typeface="Arial"/>
              <a:buChar char="•"/>
              <a:tabLst>
                <a:tab pos="267970" algn="l"/>
              </a:tabLst>
            </a:pPr>
            <a:r>
              <a:rPr sz="2800" b="1" spc="-40" dirty="0">
                <a:latin typeface="Times New Roman"/>
                <a:cs typeface="Times New Roman"/>
              </a:rPr>
              <a:t>GENERALLY </a:t>
            </a:r>
            <a:r>
              <a:rPr sz="2800" b="1" spc="-10" dirty="0">
                <a:latin typeface="Times New Roman"/>
                <a:cs typeface="Times New Roman"/>
              </a:rPr>
              <a:t>OVER </a:t>
            </a:r>
            <a:r>
              <a:rPr sz="2800" b="1" spc="-5" dirty="0">
                <a:latin typeface="Times New Roman"/>
                <a:cs typeface="Times New Roman"/>
              </a:rPr>
              <a:t>175 </a:t>
            </a:r>
            <a:r>
              <a:rPr sz="2800" b="1" spc="-10" dirty="0">
                <a:latin typeface="Times New Roman"/>
                <a:cs typeface="Times New Roman"/>
              </a:rPr>
              <a:t>CHECKS </a:t>
            </a:r>
            <a:r>
              <a:rPr sz="2800" b="1" spc="-5" dirty="0">
                <a:latin typeface="Times New Roman"/>
                <a:cs typeface="Times New Roman"/>
              </a:rPr>
              <a:t>ARE </a:t>
            </a:r>
            <a:r>
              <a:rPr sz="2800" b="1" spc="-10" dirty="0">
                <a:latin typeface="Times New Roman"/>
                <a:cs typeface="Times New Roman"/>
              </a:rPr>
              <a:t>WRITTEN  </a:t>
            </a:r>
            <a:r>
              <a:rPr sz="2800" b="1" spc="-30" dirty="0">
                <a:latin typeface="Times New Roman"/>
                <a:cs typeface="Times New Roman"/>
              </a:rPr>
              <a:t>EVERY </a:t>
            </a:r>
            <a:r>
              <a:rPr sz="2800" b="1" spc="-10" dirty="0">
                <a:latin typeface="Times New Roman"/>
                <a:cs typeface="Times New Roman"/>
              </a:rPr>
              <a:t>YEAR </a:t>
            </a:r>
            <a:r>
              <a:rPr sz="2800" b="1" spc="-5" dirty="0">
                <a:latin typeface="Times New Roman"/>
                <a:cs typeface="Times New Roman"/>
              </a:rPr>
              <a:t>IN </a:t>
            </a:r>
            <a:r>
              <a:rPr sz="2800" b="1" spc="-55" dirty="0">
                <a:latin typeface="Times New Roman"/>
                <a:cs typeface="Times New Roman"/>
              </a:rPr>
              <a:t>LATE </a:t>
            </a:r>
            <a:r>
              <a:rPr sz="2800" b="1" spc="-5" dirty="0">
                <a:latin typeface="Times New Roman"/>
                <a:cs typeface="Times New Roman"/>
              </a:rPr>
              <a:t>NOV - </a:t>
            </a:r>
            <a:r>
              <a:rPr sz="2800" b="1" spc="-60" dirty="0">
                <a:latin typeface="Times New Roman"/>
                <a:cs typeface="Times New Roman"/>
              </a:rPr>
              <a:t>EARLY</a:t>
            </a:r>
            <a:r>
              <a:rPr sz="2800" b="1" spc="-19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DECEMBER</a:t>
            </a:r>
            <a:endParaRPr sz="2800">
              <a:latin typeface="Times New Roman"/>
              <a:cs typeface="Times New Roman"/>
            </a:endParaRPr>
          </a:p>
          <a:p>
            <a:pPr marL="213360" indent="-200660">
              <a:lnSpc>
                <a:spcPts val="4600"/>
              </a:lnSpc>
              <a:spcBef>
                <a:spcPts val="945"/>
              </a:spcBef>
              <a:buClr>
                <a:srgbClr val="75A1CE"/>
              </a:buClr>
              <a:buSzPct val="157142"/>
              <a:buFont typeface="Arial"/>
              <a:buChar char="•"/>
              <a:tabLst>
                <a:tab pos="2139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A CHRISTMAS </a:t>
            </a:r>
            <a:r>
              <a:rPr sz="2800" b="1" spc="-10" dirty="0">
                <a:latin typeface="Times New Roman"/>
                <a:cs typeface="Times New Roman"/>
              </a:rPr>
              <a:t>CHECK </a:t>
            </a:r>
            <a:r>
              <a:rPr sz="2800" b="1" spc="-5" dirty="0">
                <a:latin typeface="Times New Roman"/>
                <a:cs typeface="Times New Roman"/>
              </a:rPr>
              <a:t>FOR PERSONAL</a:t>
            </a:r>
            <a:r>
              <a:rPr sz="2800" b="1" spc="-20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USE</a:t>
            </a:r>
            <a:endParaRPr sz="2800">
              <a:latin typeface="Times New Roman"/>
              <a:cs typeface="Times New Roman"/>
            </a:endParaRPr>
          </a:p>
          <a:p>
            <a:pPr marL="213360" indent="-200660">
              <a:lnSpc>
                <a:spcPts val="4155"/>
              </a:lnSpc>
              <a:buClr>
                <a:srgbClr val="75A1CE"/>
              </a:buClr>
              <a:buSzPct val="157142"/>
              <a:buFont typeface="Arial"/>
              <a:buChar char="•"/>
              <a:tabLst>
                <a:tab pos="213995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OFTEN </a:t>
            </a:r>
            <a:r>
              <a:rPr sz="2800" b="1" spc="-5" dirty="0">
                <a:latin typeface="Times New Roman"/>
                <a:cs typeface="Times New Roman"/>
              </a:rPr>
              <a:t>USED </a:t>
            </a:r>
            <a:r>
              <a:rPr sz="2800" b="1" spc="-10" dirty="0">
                <a:latin typeface="Times New Roman"/>
                <a:cs typeface="Times New Roman"/>
              </a:rPr>
              <a:t>FOR </a:t>
            </a:r>
            <a:r>
              <a:rPr sz="2800" b="1" spc="-85" dirty="0">
                <a:latin typeface="Times New Roman"/>
                <a:cs typeface="Times New Roman"/>
              </a:rPr>
              <a:t>FAMILY </a:t>
            </a:r>
            <a:r>
              <a:rPr sz="2800" b="1" spc="-5" dirty="0">
                <a:latin typeface="Times New Roman"/>
                <a:cs typeface="Times New Roman"/>
              </a:rPr>
              <a:t>CHRISTMAS</a:t>
            </a:r>
            <a:r>
              <a:rPr sz="2800" b="1" spc="6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GIFTS</a:t>
            </a:r>
            <a:endParaRPr sz="2800">
              <a:latin typeface="Times New Roman"/>
              <a:cs typeface="Times New Roman"/>
            </a:endParaRPr>
          </a:p>
          <a:p>
            <a:pPr marL="213360" indent="-200660">
              <a:lnSpc>
                <a:spcPts val="4765"/>
              </a:lnSpc>
              <a:buClr>
                <a:srgbClr val="75A1CE"/>
              </a:buClr>
              <a:buSzPct val="157142"/>
              <a:buFont typeface="Arial"/>
              <a:buChar char="•"/>
              <a:tabLst>
                <a:tab pos="2139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NAMES SUBMITTED </a:t>
            </a:r>
            <a:r>
              <a:rPr sz="2800" b="1" spc="-10" dirty="0">
                <a:latin typeface="Times New Roman"/>
                <a:cs typeface="Times New Roman"/>
              </a:rPr>
              <a:t>BY THE</a:t>
            </a:r>
            <a:r>
              <a:rPr sz="2800" b="1" spc="-114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DIOCESE</a:t>
            </a:r>
            <a:endParaRPr sz="2800">
              <a:latin typeface="Times New Roman"/>
              <a:cs typeface="Times New Roman"/>
            </a:endParaRPr>
          </a:p>
          <a:p>
            <a:pPr marL="213360" indent="-200660">
              <a:lnSpc>
                <a:spcPts val="5210"/>
              </a:lnSpc>
              <a:buClr>
                <a:srgbClr val="75A1CE"/>
              </a:buClr>
              <a:buSzPct val="157142"/>
              <a:buFont typeface="Arial"/>
              <a:buChar char="•"/>
              <a:tabLst>
                <a:tab pos="213995" algn="l"/>
                <a:tab pos="6111875" algn="l"/>
              </a:tabLst>
            </a:pPr>
            <a:r>
              <a:rPr sz="2800" b="1" i="1" spc="-10" dirty="0">
                <a:latin typeface="Times New Roman"/>
                <a:cs typeface="Times New Roman"/>
              </a:rPr>
              <a:t>MANY GRACIOUS</a:t>
            </a:r>
            <a:r>
              <a:rPr sz="2800" b="1" i="1" spc="-30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“THANK</a:t>
            </a:r>
            <a:r>
              <a:rPr sz="2800" b="1" i="1" spc="-15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YOU’S”	</a:t>
            </a:r>
            <a:r>
              <a:rPr sz="2800" b="1" i="1" spc="-10" dirty="0">
                <a:latin typeface="Times New Roman"/>
                <a:cs typeface="Times New Roman"/>
              </a:rPr>
              <a:t>RECEIVED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1458544"/>
            <a:ext cx="798131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74700" algn="l"/>
                <a:tab pos="2873375" algn="l"/>
              </a:tabLst>
            </a:pPr>
            <a:r>
              <a:rPr sz="48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9.	</a:t>
            </a:r>
            <a:r>
              <a:rPr sz="4800" b="1" dirty="0">
                <a:solidFill>
                  <a:srgbClr val="174260"/>
                </a:solidFill>
                <a:latin typeface="Times New Roman"/>
                <a:cs typeface="Times New Roman"/>
              </a:rPr>
              <a:t>How </a:t>
            </a:r>
            <a:r>
              <a:rPr sz="48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many </a:t>
            </a:r>
            <a:r>
              <a:rPr sz="4800" b="1" dirty="0">
                <a:solidFill>
                  <a:srgbClr val="174260"/>
                </a:solidFill>
                <a:latin typeface="Times New Roman"/>
                <a:cs typeface="Times New Roman"/>
              </a:rPr>
              <a:t>Seminarian  </a:t>
            </a:r>
            <a:r>
              <a:rPr sz="48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Christmas	checks did we</a:t>
            </a:r>
            <a:r>
              <a:rPr sz="4800" b="1" spc="-60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4800" b="1" dirty="0">
                <a:solidFill>
                  <a:srgbClr val="174260"/>
                </a:solidFill>
                <a:latin typeface="Times New Roman"/>
                <a:cs typeface="Times New Roman"/>
              </a:rPr>
              <a:t>write  this</a:t>
            </a:r>
            <a:r>
              <a:rPr sz="48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4800" b="1" dirty="0">
                <a:solidFill>
                  <a:srgbClr val="174260"/>
                </a:solidFill>
                <a:latin typeface="Times New Roman"/>
                <a:cs typeface="Times New Roman"/>
              </a:rPr>
              <a:t>year?</a:t>
            </a:r>
            <a:endParaRPr sz="4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5974" y="626110"/>
            <a:ext cx="77152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174260"/>
                </a:solidFill>
                <a:latin typeface="Times New Roman"/>
                <a:cs typeface="Times New Roman"/>
              </a:rPr>
              <a:t>2017 Seminarian Christmas</a:t>
            </a:r>
            <a:r>
              <a:rPr b="1" spc="30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174260"/>
                </a:solidFill>
                <a:latin typeface="Times New Roman"/>
                <a:cs typeface="Times New Roman"/>
              </a:rPr>
              <a:t>Grants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74897" y="1675282"/>
            <a:ext cx="1973580" cy="1688464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105"/>
              </a:spcBef>
            </a:pPr>
            <a:r>
              <a:rPr sz="2250" spc="-10" dirty="0">
                <a:solidFill>
                  <a:srgbClr val="5FCAEE"/>
                </a:solidFill>
                <a:latin typeface="Wingdings 3"/>
                <a:cs typeface="Wingdings 3"/>
              </a:rPr>
              <a:t></a:t>
            </a:r>
            <a:r>
              <a:rPr sz="2250" spc="114" dirty="0">
                <a:solidFill>
                  <a:srgbClr val="5FCAEE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Cincinnati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50" spc="-10" dirty="0">
                <a:solidFill>
                  <a:srgbClr val="5FCAEE"/>
                </a:solidFill>
                <a:latin typeface="Wingdings 3"/>
                <a:cs typeface="Wingdings 3"/>
              </a:rPr>
              <a:t></a:t>
            </a:r>
            <a:r>
              <a:rPr sz="2250" spc="125" dirty="0">
                <a:solidFill>
                  <a:srgbClr val="5FCAEE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Cleveland</a:t>
            </a:r>
            <a:endParaRPr sz="2800">
              <a:latin typeface="Times New Roman"/>
              <a:cs typeface="Times New Roman"/>
            </a:endParaRPr>
          </a:p>
          <a:p>
            <a:pPr marL="35560">
              <a:lnSpc>
                <a:spcPct val="100000"/>
              </a:lnSpc>
              <a:spcBef>
                <a:spcPts val="994"/>
              </a:spcBef>
            </a:pPr>
            <a:r>
              <a:rPr sz="2250" spc="-5" dirty="0">
                <a:solidFill>
                  <a:srgbClr val="5FCAEE"/>
                </a:solidFill>
                <a:latin typeface="Wingdings 3"/>
                <a:cs typeface="Wingdings 3"/>
              </a:rPr>
              <a:t></a:t>
            </a:r>
            <a:r>
              <a:rPr sz="2250" spc="110" dirty="0">
                <a:solidFill>
                  <a:srgbClr val="5FCAEE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Columbus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93521" y="1675282"/>
            <a:ext cx="979805" cy="1688464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81915" algn="ctr">
              <a:lnSpc>
                <a:spcPct val="100000"/>
              </a:lnSpc>
              <a:spcBef>
                <a:spcPts val="1105"/>
              </a:spcBef>
            </a:pP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~</a:t>
            </a:r>
            <a:r>
              <a:rPr sz="2800" b="1" spc="-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(61)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010"/>
              </a:spcBef>
              <a:tabLst>
                <a:tab pos="361315" algn="l"/>
              </a:tabLst>
            </a:pP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~	(</a:t>
            </a:r>
            <a:r>
              <a:rPr sz="2800" b="1" dirty="0">
                <a:solidFill>
                  <a:srgbClr val="404040"/>
                </a:solidFill>
                <a:latin typeface="Times New Roman"/>
                <a:cs typeface="Times New Roman"/>
              </a:rPr>
              <a:t>5</a:t>
            </a: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4)</a:t>
            </a:r>
            <a:endParaRPr sz="2800">
              <a:latin typeface="Times New Roman"/>
              <a:cs typeface="Times New Roman"/>
            </a:endParaRPr>
          </a:p>
          <a:p>
            <a:pPr marL="42545" algn="ctr">
              <a:lnSpc>
                <a:spcPct val="100000"/>
              </a:lnSpc>
              <a:spcBef>
                <a:spcPts val="994"/>
              </a:spcBef>
            </a:pP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~</a:t>
            </a:r>
            <a:r>
              <a:rPr sz="2800" b="1" spc="-10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404040"/>
                </a:solidFill>
                <a:latin typeface="Times New Roman"/>
                <a:cs typeface="Times New Roman"/>
              </a:rPr>
              <a:t>(36)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94126" y="3336696"/>
            <a:ext cx="3384550" cy="224218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58419">
              <a:lnSpc>
                <a:spcPct val="100000"/>
              </a:lnSpc>
              <a:spcBef>
                <a:spcPts val="1105"/>
              </a:spcBef>
              <a:tabLst>
                <a:tab pos="2435225" algn="l"/>
              </a:tabLst>
            </a:pPr>
            <a:r>
              <a:rPr sz="2250" spc="-10" dirty="0">
                <a:solidFill>
                  <a:srgbClr val="5FCAEE"/>
                </a:solidFill>
                <a:latin typeface="Wingdings 3"/>
                <a:cs typeface="Wingdings 3"/>
              </a:rPr>
              <a:t></a:t>
            </a:r>
            <a:r>
              <a:rPr sz="2250" spc="175" dirty="0">
                <a:solidFill>
                  <a:srgbClr val="5FCAEE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Steubenville	~</a:t>
            </a:r>
            <a:r>
              <a:rPr sz="2800" b="1" spc="-1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404040"/>
                </a:solidFill>
                <a:latin typeface="Times New Roman"/>
                <a:cs typeface="Times New Roman"/>
              </a:rPr>
              <a:t>(10)</a:t>
            </a:r>
            <a:endParaRPr sz="28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  <a:spcBef>
                <a:spcPts val="1010"/>
              </a:spcBef>
              <a:tabLst>
                <a:tab pos="1659255" algn="l"/>
                <a:tab pos="2731770" algn="l"/>
              </a:tabLst>
            </a:pPr>
            <a:r>
              <a:rPr sz="2250" spc="-10" dirty="0">
                <a:solidFill>
                  <a:srgbClr val="5FCAEE"/>
                </a:solidFill>
                <a:latin typeface="Wingdings 3"/>
                <a:cs typeface="Wingdings 3"/>
              </a:rPr>
              <a:t></a:t>
            </a:r>
            <a:r>
              <a:rPr sz="2250" spc="160" dirty="0">
                <a:solidFill>
                  <a:srgbClr val="5FCAEE"/>
                </a:solidFill>
                <a:latin typeface="Times New Roman"/>
                <a:cs typeface="Times New Roman"/>
              </a:rPr>
              <a:t> </a:t>
            </a:r>
            <a:r>
              <a:rPr sz="2800" b="1" spc="-45" dirty="0">
                <a:solidFill>
                  <a:srgbClr val="404040"/>
                </a:solidFill>
                <a:latin typeface="Times New Roman"/>
                <a:cs typeface="Times New Roman"/>
              </a:rPr>
              <a:t>Toledo	</a:t>
            </a: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~	(17)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2753995" algn="l"/>
              </a:tabLst>
            </a:pPr>
            <a:r>
              <a:rPr sz="2250" spc="-10" dirty="0">
                <a:solidFill>
                  <a:srgbClr val="5FCAEE"/>
                </a:solidFill>
                <a:latin typeface="Wingdings 3"/>
                <a:cs typeface="Wingdings 3"/>
              </a:rPr>
              <a:t></a:t>
            </a:r>
            <a:r>
              <a:rPr sz="2250" spc="160" dirty="0">
                <a:solidFill>
                  <a:srgbClr val="5FCAEE"/>
                </a:solidFill>
                <a:latin typeface="Times New Roman"/>
                <a:cs typeface="Times New Roman"/>
              </a:rPr>
              <a:t> </a:t>
            </a:r>
            <a:r>
              <a:rPr sz="2800" b="1" spc="-35" dirty="0">
                <a:solidFill>
                  <a:srgbClr val="404040"/>
                </a:solidFill>
                <a:latin typeface="Times New Roman"/>
                <a:cs typeface="Times New Roman"/>
              </a:rPr>
              <a:t>Youngstown</a:t>
            </a:r>
            <a:r>
              <a:rPr sz="2800" b="1" spc="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~	</a:t>
            </a:r>
            <a:r>
              <a:rPr sz="28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(</a:t>
            </a:r>
            <a:r>
              <a:rPr sz="2800" b="1" u="heavy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18)</a:t>
            </a:r>
            <a:endParaRPr sz="2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994"/>
              </a:spcBef>
            </a:pPr>
            <a:r>
              <a:rPr sz="2800" b="1" dirty="0">
                <a:solidFill>
                  <a:srgbClr val="404040"/>
                </a:solidFill>
                <a:latin typeface="Times New Roman"/>
                <a:cs typeface="Times New Roman"/>
              </a:rPr>
              <a:t>196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64235" cy="5690870"/>
          </a:xfrm>
          <a:custGeom>
            <a:avLst/>
            <a:gdLst/>
            <a:ahLst/>
            <a:cxnLst/>
            <a:rect l="l" t="t" r="r" b="b"/>
            <a:pathLst>
              <a:path w="864235" h="5690870">
                <a:moveTo>
                  <a:pt x="864108" y="0"/>
                </a:moveTo>
                <a:lnTo>
                  <a:pt x="90279" y="0"/>
                </a:lnTo>
                <a:lnTo>
                  <a:pt x="0" y="889"/>
                </a:lnTo>
                <a:lnTo>
                  <a:pt x="0" y="5690616"/>
                </a:lnTo>
                <a:lnTo>
                  <a:pt x="864108" y="9271"/>
                </a:lnTo>
                <a:lnTo>
                  <a:pt x="864108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641094" y="1014221"/>
            <a:ext cx="7498715" cy="404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1230" marR="5080" indent="-939165">
              <a:lnSpc>
                <a:spcPct val="100000"/>
              </a:lnSpc>
              <a:spcBef>
                <a:spcPts val="100"/>
              </a:spcBef>
              <a:tabLst>
                <a:tab pos="1059815" algn="l"/>
                <a:tab pos="4519930" algn="l"/>
                <a:tab pos="5158105" algn="l"/>
              </a:tabLst>
            </a:pPr>
            <a:r>
              <a:rPr sz="6600" b="1" dirty="0">
                <a:solidFill>
                  <a:srgbClr val="174260"/>
                </a:solidFill>
                <a:latin typeface="Times New Roman"/>
                <a:cs typeface="Times New Roman"/>
              </a:rPr>
              <a:t>1.		How many	</a:t>
            </a:r>
            <a:r>
              <a:rPr sz="66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tickets  </a:t>
            </a:r>
            <a:r>
              <a:rPr sz="6600" b="1" spc="-35" dirty="0">
                <a:solidFill>
                  <a:srgbClr val="174260"/>
                </a:solidFill>
                <a:latin typeface="Times New Roman"/>
                <a:cs typeface="Times New Roman"/>
              </a:rPr>
              <a:t>were</a:t>
            </a:r>
            <a:r>
              <a:rPr sz="6600" b="1" spc="20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66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sold	in</a:t>
            </a:r>
            <a:r>
              <a:rPr sz="6600" b="1" spc="-1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66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the</a:t>
            </a:r>
            <a:endParaRPr sz="6600">
              <a:latin typeface="Times New Roman"/>
              <a:cs typeface="Times New Roman"/>
            </a:endParaRPr>
          </a:p>
          <a:p>
            <a:pPr marL="1978660" marR="718820" indent="-1250315">
              <a:lnSpc>
                <a:spcPct val="100000"/>
              </a:lnSpc>
            </a:pPr>
            <a:r>
              <a:rPr sz="6600" b="1" dirty="0">
                <a:solidFill>
                  <a:srgbClr val="174260"/>
                </a:solidFill>
                <a:latin typeface="Times New Roman"/>
                <a:cs typeface="Times New Roman"/>
              </a:rPr>
              <a:t>2018 Super</a:t>
            </a:r>
            <a:r>
              <a:rPr sz="6600" b="1" spc="-204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6600" b="1" dirty="0">
                <a:solidFill>
                  <a:srgbClr val="174260"/>
                </a:solidFill>
                <a:latin typeface="Times New Roman"/>
                <a:cs typeface="Times New Roman"/>
              </a:rPr>
              <a:t>Cash  </a:t>
            </a:r>
            <a:r>
              <a:rPr sz="66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Bonanza?</a:t>
            </a:r>
            <a:endParaRPr sz="6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5974" y="626110"/>
            <a:ext cx="77152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174260"/>
                </a:solidFill>
                <a:latin typeface="Times New Roman"/>
                <a:cs typeface="Times New Roman"/>
              </a:rPr>
              <a:t>2018 Seminarian Christmas</a:t>
            </a:r>
            <a:r>
              <a:rPr b="1" spc="30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174260"/>
                </a:solidFill>
                <a:latin typeface="Times New Roman"/>
                <a:cs typeface="Times New Roman"/>
              </a:rPr>
              <a:t>Grants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26817" y="1675282"/>
            <a:ext cx="1969770" cy="1688464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2250" spc="-10" dirty="0">
                <a:solidFill>
                  <a:srgbClr val="5FCAEE"/>
                </a:solidFill>
                <a:latin typeface="Wingdings 3"/>
                <a:cs typeface="Wingdings 3"/>
              </a:rPr>
              <a:t></a:t>
            </a:r>
            <a:r>
              <a:rPr sz="2250" spc="120" dirty="0">
                <a:solidFill>
                  <a:srgbClr val="5FCAEE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Cincinnati</a:t>
            </a:r>
            <a:endParaRPr sz="28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1010"/>
              </a:spcBef>
            </a:pPr>
            <a:r>
              <a:rPr sz="2250" spc="-10" dirty="0">
                <a:solidFill>
                  <a:srgbClr val="5FCAEE"/>
                </a:solidFill>
                <a:latin typeface="Wingdings 3"/>
                <a:cs typeface="Wingdings 3"/>
              </a:rPr>
              <a:t></a:t>
            </a:r>
            <a:r>
              <a:rPr sz="2250" spc="130" dirty="0">
                <a:solidFill>
                  <a:srgbClr val="5FCAEE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Cleveland</a:t>
            </a:r>
            <a:endParaRPr sz="280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  <a:spcBef>
                <a:spcPts val="994"/>
              </a:spcBef>
            </a:pPr>
            <a:r>
              <a:rPr sz="2250" spc="-5" dirty="0">
                <a:solidFill>
                  <a:srgbClr val="5FCAEE"/>
                </a:solidFill>
                <a:latin typeface="Wingdings 3"/>
                <a:cs typeface="Wingdings 3"/>
              </a:rPr>
              <a:t></a:t>
            </a:r>
            <a:r>
              <a:rPr sz="2250" spc="120" dirty="0">
                <a:solidFill>
                  <a:srgbClr val="5FCAEE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Columbus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51917" y="1675282"/>
            <a:ext cx="979805" cy="1688464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60960" algn="ctr">
              <a:lnSpc>
                <a:spcPct val="100000"/>
              </a:lnSpc>
              <a:spcBef>
                <a:spcPts val="1105"/>
              </a:spcBef>
            </a:pP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~</a:t>
            </a:r>
            <a:r>
              <a:rPr sz="2800" b="1" spc="-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(61)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010"/>
              </a:spcBef>
              <a:tabLst>
                <a:tab pos="361315" algn="l"/>
              </a:tabLst>
            </a:pP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~	(</a:t>
            </a:r>
            <a:r>
              <a:rPr sz="2800" b="1" dirty="0">
                <a:solidFill>
                  <a:srgbClr val="404040"/>
                </a:solidFill>
                <a:latin typeface="Times New Roman"/>
                <a:cs typeface="Times New Roman"/>
              </a:rPr>
              <a:t>5</a:t>
            </a: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4)</a:t>
            </a:r>
            <a:endParaRPr sz="2800">
              <a:latin typeface="Times New Roman"/>
              <a:cs typeface="Times New Roman"/>
            </a:endParaRPr>
          </a:p>
          <a:p>
            <a:pPr marL="53340">
              <a:lnSpc>
                <a:spcPct val="100000"/>
              </a:lnSpc>
              <a:spcBef>
                <a:spcPts val="994"/>
              </a:spcBef>
            </a:pP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~</a:t>
            </a:r>
            <a:r>
              <a:rPr sz="2800" b="1" spc="-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404040"/>
                </a:solidFill>
                <a:latin typeface="Times New Roman"/>
                <a:cs typeface="Times New Roman"/>
              </a:rPr>
              <a:t>(36)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84729" y="3336696"/>
            <a:ext cx="3291204" cy="1135380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1105"/>
              </a:spcBef>
              <a:tabLst>
                <a:tab pos="2411095" algn="l"/>
              </a:tabLst>
            </a:pPr>
            <a:r>
              <a:rPr sz="2250" spc="-10" dirty="0">
                <a:solidFill>
                  <a:srgbClr val="5FCAEE"/>
                </a:solidFill>
                <a:latin typeface="Wingdings 3"/>
                <a:cs typeface="Wingdings 3"/>
              </a:rPr>
              <a:t></a:t>
            </a:r>
            <a:r>
              <a:rPr sz="2250" spc="180" dirty="0">
                <a:solidFill>
                  <a:srgbClr val="5FCAEE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Steubenville	~</a:t>
            </a:r>
            <a:r>
              <a:rPr sz="2800" b="1" spc="-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404040"/>
                </a:solidFill>
                <a:latin typeface="Times New Roman"/>
                <a:cs typeface="Times New Roman"/>
              </a:rPr>
              <a:t>(10)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1635125" algn="l"/>
                <a:tab pos="2618740" algn="l"/>
              </a:tabLst>
            </a:pPr>
            <a:r>
              <a:rPr sz="2250" spc="-10" dirty="0">
                <a:solidFill>
                  <a:srgbClr val="5FCAEE"/>
                </a:solidFill>
                <a:latin typeface="Wingdings 3"/>
                <a:cs typeface="Wingdings 3"/>
              </a:rPr>
              <a:t></a:t>
            </a:r>
            <a:r>
              <a:rPr sz="2250" spc="165" dirty="0">
                <a:solidFill>
                  <a:srgbClr val="5FCAEE"/>
                </a:solidFill>
                <a:latin typeface="Times New Roman"/>
                <a:cs typeface="Times New Roman"/>
              </a:rPr>
              <a:t> </a:t>
            </a:r>
            <a:r>
              <a:rPr sz="2800" b="1" spc="-45" dirty="0">
                <a:solidFill>
                  <a:srgbClr val="404040"/>
                </a:solidFill>
                <a:latin typeface="Times New Roman"/>
                <a:cs typeface="Times New Roman"/>
              </a:rPr>
              <a:t>Toledo	</a:t>
            </a: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~	</a:t>
            </a:r>
            <a:r>
              <a:rPr sz="2800" b="1" dirty="0">
                <a:solidFill>
                  <a:srgbClr val="404040"/>
                </a:solidFill>
                <a:latin typeface="Times New Roman"/>
                <a:cs typeface="Times New Roman"/>
              </a:rPr>
              <a:t>(17)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83729" y="1675282"/>
            <a:ext cx="440690" cy="2796540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58419" algn="ctr">
              <a:lnSpc>
                <a:spcPct val="100000"/>
              </a:lnSpc>
              <a:spcBef>
                <a:spcPts val="1105"/>
              </a:spcBef>
            </a:pPr>
            <a:r>
              <a:rPr sz="2800" b="1" dirty="0">
                <a:solidFill>
                  <a:srgbClr val="404040"/>
                </a:solidFill>
                <a:latin typeface="Times New Roman"/>
                <a:cs typeface="Times New Roman"/>
              </a:rPr>
              <a:t>58</a:t>
            </a:r>
            <a:endParaRPr sz="2800">
              <a:latin typeface="Times New Roman"/>
              <a:cs typeface="Times New Roman"/>
            </a:endParaRPr>
          </a:p>
          <a:p>
            <a:pPr marL="45720" algn="ctr">
              <a:lnSpc>
                <a:spcPct val="100000"/>
              </a:lnSpc>
              <a:spcBef>
                <a:spcPts val="1010"/>
              </a:spcBef>
            </a:pPr>
            <a:r>
              <a:rPr sz="2800" b="1" dirty="0">
                <a:solidFill>
                  <a:srgbClr val="404040"/>
                </a:solidFill>
                <a:latin typeface="Times New Roman"/>
                <a:cs typeface="Times New Roman"/>
              </a:rPr>
              <a:t>66</a:t>
            </a:r>
            <a:endParaRPr sz="2800">
              <a:latin typeface="Times New Roman"/>
              <a:cs typeface="Times New Roman"/>
            </a:endParaRPr>
          </a:p>
          <a:p>
            <a:pPr marL="43815" algn="ctr">
              <a:lnSpc>
                <a:spcPct val="100000"/>
              </a:lnSpc>
              <a:spcBef>
                <a:spcPts val="994"/>
              </a:spcBef>
            </a:pPr>
            <a:r>
              <a:rPr sz="2800" b="1" dirty="0">
                <a:solidFill>
                  <a:srgbClr val="404040"/>
                </a:solidFill>
                <a:latin typeface="Times New Roman"/>
                <a:cs typeface="Times New Roman"/>
              </a:rPr>
              <a:t>30</a:t>
            </a:r>
            <a:endParaRPr sz="2800">
              <a:latin typeface="Times New Roman"/>
              <a:cs typeface="Times New Roman"/>
            </a:endParaRPr>
          </a:p>
          <a:p>
            <a:pPr marL="73025" algn="ctr">
              <a:lnSpc>
                <a:spcPct val="100000"/>
              </a:lnSpc>
              <a:spcBef>
                <a:spcPts val="1000"/>
              </a:spcBef>
            </a:pP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8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18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16148" y="4446549"/>
            <a:ext cx="4627245" cy="113220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2667635" algn="l"/>
                <a:tab pos="4149725" algn="l"/>
              </a:tabLst>
            </a:pPr>
            <a:r>
              <a:rPr sz="2250" spc="-10" dirty="0">
                <a:solidFill>
                  <a:srgbClr val="5FCAEE"/>
                </a:solidFill>
                <a:latin typeface="Wingdings 3"/>
                <a:cs typeface="Wingdings 3"/>
              </a:rPr>
              <a:t></a:t>
            </a:r>
            <a:r>
              <a:rPr sz="2250" spc="160" dirty="0">
                <a:solidFill>
                  <a:srgbClr val="5FCAEE"/>
                </a:solidFill>
                <a:latin typeface="Times New Roman"/>
                <a:cs typeface="Times New Roman"/>
              </a:rPr>
              <a:t> </a:t>
            </a:r>
            <a:r>
              <a:rPr sz="2800" b="1" spc="-35" dirty="0">
                <a:solidFill>
                  <a:srgbClr val="404040"/>
                </a:solidFill>
                <a:latin typeface="Times New Roman"/>
                <a:cs typeface="Times New Roman"/>
              </a:rPr>
              <a:t>Youngstown</a:t>
            </a:r>
            <a:r>
              <a:rPr sz="2800" b="1" spc="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~	(</a:t>
            </a:r>
            <a:r>
              <a:rPr sz="28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18)	20</a:t>
            </a:r>
            <a:endParaRPr sz="2800">
              <a:latin typeface="Times New Roman"/>
              <a:cs typeface="Times New Roman"/>
            </a:endParaRPr>
          </a:p>
          <a:p>
            <a:pPr marL="2748280">
              <a:lnSpc>
                <a:spcPct val="100000"/>
              </a:lnSpc>
              <a:spcBef>
                <a:spcPts val="994"/>
              </a:spcBef>
              <a:tabLst>
                <a:tab pos="4080510" algn="l"/>
              </a:tabLst>
            </a:pP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1</a:t>
            </a:r>
            <a:r>
              <a:rPr sz="2800" b="1" dirty="0">
                <a:solidFill>
                  <a:srgbClr val="404040"/>
                </a:solidFill>
                <a:latin typeface="Times New Roman"/>
                <a:cs typeface="Times New Roman"/>
              </a:rPr>
              <a:t>9</a:t>
            </a: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6</a:t>
            </a:r>
            <a:r>
              <a:rPr sz="2800" b="1" dirty="0">
                <a:solidFill>
                  <a:srgbClr val="404040"/>
                </a:solidFill>
                <a:latin typeface="Times New Roman"/>
                <a:cs typeface="Times New Roman"/>
              </a:rPr>
              <a:t>	2</a:t>
            </a: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00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1314" y="352424"/>
            <a:ext cx="52285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174260"/>
                </a:solidFill>
                <a:latin typeface="Times New Roman"/>
                <a:cs typeface="Times New Roman"/>
              </a:rPr>
              <a:t>SCHOLARSHIP</a:t>
            </a:r>
            <a:r>
              <a:rPr b="1" spc="-260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174260"/>
                </a:solidFill>
                <a:latin typeface="Times New Roman"/>
                <a:cs typeface="Times New Roman"/>
              </a:rPr>
              <a:t>FUND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1050" y="1037920"/>
            <a:ext cx="9983470" cy="4789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735" marR="152527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96570" algn="l"/>
              </a:tabLst>
            </a:pPr>
            <a:r>
              <a:rPr sz="28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Thirty </a:t>
            </a:r>
            <a:r>
              <a:rPr sz="2800" b="1" dirty="0">
                <a:solidFill>
                  <a:srgbClr val="174260"/>
                </a:solidFill>
                <a:latin typeface="Times New Roman"/>
                <a:cs typeface="Times New Roman"/>
              </a:rPr>
              <a:t>(30) </a:t>
            </a:r>
            <a:r>
              <a:rPr sz="28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scholarships awarded </a:t>
            </a:r>
            <a:r>
              <a:rPr sz="2800" b="1" dirty="0">
                <a:solidFill>
                  <a:srgbClr val="174260"/>
                </a:solidFill>
                <a:latin typeface="Times New Roman"/>
                <a:cs typeface="Times New Roman"/>
              </a:rPr>
              <a:t>this </a:t>
            </a:r>
            <a:r>
              <a:rPr sz="28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year based on 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winning </a:t>
            </a:r>
            <a:r>
              <a:rPr sz="2800" b="1" spc="-5" dirty="0">
                <a:latin typeface="Times New Roman"/>
                <a:cs typeface="Times New Roman"/>
              </a:rPr>
              <a:t>applications submitted </a:t>
            </a:r>
            <a:r>
              <a:rPr sz="2800" b="1" spc="-15" dirty="0">
                <a:latin typeface="Times New Roman"/>
                <a:cs typeface="Times New Roman"/>
              </a:rPr>
              <a:t>from </a:t>
            </a:r>
            <a:r>
              <a:rPr sz="2800" b="1" dirty="0">
                <a:latin typeface="Times New Roman"/>
                <a:cs typeface="Times New Roman"/>
              </a:rPr>
              <a:t>Catholic </a:t>
            </a:r>
            <a:r>
              <a:rPr sz="2800" b="1" spc="-5" dirty="0">
                <a:latin typeface="Times New Roman"/>
                <a:cs typeface="Times New Roman"/>
              </a:rPr>
              <a:t>students  </a:t>
            </a:r>
            <a:r>
              <a:rPr sz="2800" b="1" dirty="0">
                <a:latin typeface="Times New Roman"/>
                <a:cs typeface="Times New Roman"/>
              </a:rPr>
              <a:t>attending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Ohio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Catholic high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schools.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 marR="783590">
              <a:lnSpc>
                <a:spcPct val="89300"/>
              </a:lnSpc>
              <a:spcBef>
                <a:spcPts val="5"/>
              </a:spcBef>
              <a:buChar char="•"/>
              <a:tabLst>
                <a:tab pos="226060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Selected </a:t>
            </a:r>
            <a:r>
              <a:rPr sz="2800" b="1" spc="-5" dirty="0">
                <a:latin typeface="Times New Roman"/>
                <a:cs typeface="Times New Roman"/>
              </a:rPr>
              <a:t>by the Ohio </a:t>
            </a:r>
            <a:r>
              <a:rPr sz="2800" b="1" spc="-10" dirty="0">
                <a:latin typeface="Times New Roman"/>
                <a:cs typeface="Times New Roman"/>
              </a:rPr>
              <a:t>Charity </a:t>
            </a:r>
            <a:r>
              <a:rPr sz="2800" b="1" spc="-5" dirty="0">
                <a:latin typeface="Times New Roman"/>
                <a:cs typeface="Times New Roman"/>
              </a:rPr>
              <a:t>Foundation Scholarship  Committee </a:t>
            </a:r>
            <a:r>
              <a:rPr sz="2800" b="1" spc="-10" dirty="0">
                <a:latin typeface="Times New Roman"/>
                <a:cs typeface="Times New Roman"/>
              </a:rPr>
              <a:t>(chaired </a:t>
            </a:r>
            <a:r>
              <a:rPr sz="2800" b="1" spc="-5" dirty="0">
                <a:latin typeface="Times New Roman"/>
                <a:cs typeface="Times New Roman"/>
              </a:rPr>
              <a:t>by the </a:t>
            </a:r>
            <a:r>
              <a:rPr sz="2800" b="1" dirty="0">
                <a:latin typeface="Times New Roman"/>
                <a:cs typeface="Times New Roman"/>
              </a:rPr>
              <a:t>late </a:t>
            </a:r>
            <a:r>
              <a:rPr sz="2800" b="1" spc="-5" dirty="0">
                <a:latin typeface="Times New Roman"/>
                <a:cs typeface="Times New Roman"/>
              </a:rPr>
              <a:t>PSD Dennis </a:t>
            </a:r>
            <a:r>
              <a:rPr sz="2800" b="1" dirty="0">
                <a:latin typeface="Times New Roman"/>
                <a:cs typeface="Times New Roman"/>
              </a:rPr>
              <a:t>Shonebarger for  </a:t>
            </a:r>
            <a:r>
              <a:rPr sz="2800" b="1" spc="-5" dirty="0">
                <a:latin typeface="Times New Roman"/>
                <a:cs typeface="Times New Roman"/>
              </a:rPr>
              <a:t>many years) ~ </a:t>
            </a:r>
            <a:r>
              <a:rPr sz="2800" b="1" dirty="0">
                <a:latin typeface="Times New Roman"/>
                <a:cs typeface="Times New Roman"/>
              </a:rPr>
              <a:t>again </a:t>
            </a:r>
            <a:r>
              <a:rPr sz="2800" b="1" spc="-10" dirty="0">
                <a:latin typeface="Times New Roman"/>
                <a:cs typeface="Times New Roman"/>
              </a:rPr>
              <a:t>chaired </a:t>
            </a:r>
            <a:r>
              <a:rPr sz="2800" b="1" spc="-5" dirty="0">
                <a:latin typeface="Times New Roman"/>
                <a:cs typeface="Times New Roman"/>
              </a:rPr>
              <a:t>by IPSD Bob Collins this</a:t>
            </a:r>
            <a:r>
              <a:rPr sz="2800" b="1" spc="6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year</a:t>
            </a:r>
            <a:endParaRPr sz="2800">
              <a:latin typeface="Times New Roman"/>
              <a:cs typeface="Times New Roman"/>
            </a:endParaRPr>
          </a:p>
          <a:p>
            <a:pPr marL="225425" indent="-212725">
              <a:lnSpc>
                <a:spcPct val="100000"/>
              </a:lnSpc>
              <a:spcBef>
                <a:spcPts val="2580"/>
              </a:spcBef>
              <a:buChar char="•"/>
              <a:tabLst>
                <a:tab pos="226060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Check </a:t>
            </a:r>
            <a:r>
              <a:rPr sz="2800" b="1" spc="-5" dirty="0">
                <a:latin typeface="Times New Roman"/>
                <a:cs typeface="Times New Roman"/>
              </a:rPr>
              <a:t>presentations made at various K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C</a:t>
            </a:r>
            <a:r>
              <a:rPr sz="2800" b="1" spc="7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functions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imes New Roman"/>
              <a:buChar char="•"/>
            </a:pP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3100"/>
              </a:lnSpc>
              <a:buChar char="•"/>
              <a:tabLst>
                <a:tab pos="20637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All operating expenses </a:t>
            </a:r>
            <a:r>
              <a:rPr sz="2800" b="1" spc="-15" dirty="0">
                <a:latin typeface="Times New Roman"/>
                <a:cs typeface="Times New Roman"/>
              </a:rPr>
              <a:t>covered </a:t>
            </a:r>
            <a:r>
              <a:rPr sz="2800" b="1" spc="-5" dirty="0">
                <a:latin typeface="Times New Roman"/>
                <a:cs typeface="Times New Roman"/>
              </a:rPr>
              <a:t>by the Ohio Charity </a:t>
            </a:r>
            <a:r>
              <a:rPr sz="2800" b="1" dirty="0">
                <a:latin typeface="Times New Roman"/>
                <a:cs typeface="Times New Roman"/>
              </a:rPr>
              <a:t>Foundation,  </a:t>
            </a:r>
            <a:r>
              <a:rPr sz="2800" b="1" spc="-5" dirty="0">
                <a:latin typeface="Times New Roman"/>
                <a:cs typeface="Times New Roman"/>
              </a:rPr>
              <a:t>Inc.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3342" y="252729"/>
            <a:ext cx="6683375" cy="833119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495"/>
              </a:spcBef>
            </a:pPr>
            <a:r>
              <a:rPr sz="2800" b="1" spc="-10" dirty="0">
                <a:solidFill>
                  <a:srgbClr val="274A6C"/>
                </a:solidFill>
                <a:latin typeface="Arial"/>
                <a:cs typeface="Arial"/>
              </a:rPr>
              <a:t>PLEASE RETURN </a:t>
            </a:r>
            <a:r>
              <a:rPr sz="2800" b="1" spc="-30" dirty="0">
                <a:solidFill>
                  <a:srgbClr val="274A6C"/>
                </a:solidFill>
                <a:latin typeface="Arial"/>
                <a:cs typeface="Arial"/>
              </a:rPr>
              <a:t>TO </a:t>
            </a:r>
            <a:r>
              <a:rPr sz="2800" b="1" spc="-10" dirty="0">
                <a:solidFill>
                  <a:srgbClr val="274A6C"/>
                </a:solidFill>
                <a:latin typeface="Arial"/>
                <a:cs typeface="Arial"/>
              </a:rPr>
              <a:t>YOUR </a:t>
            </a:r>
            <a:r>
              <a:rPr sz="2800" b="1" spc="-5" dirty="0">
                <a:solidFill>
                  <a:srgbClr val="274A6C"/>
                </a:solidFill>
                <a:latin typeface="Arial"/>
                <a:cs typeface="Arial"/>
              </a:rPr>
              <a:t>COUNCILS  AND </a:t>
            </a:r>
            <a:r>
              <a:rPr sz="2800" b="1" spc="-10" dirty="0">
                <a:solidFill>
                  <a:srgbClr val="274A6C"/>
                </a:solidFill>
                <a:latin typeface="Arial"/>
                <a:cs typeface="Arial"/>
              </a:rPr>
              <a:t>EXPLAIN </a:t>
            </a:r>
            <a:r>
              <a:rPr sz="2800" b="1" spc="-5" dirty="0">
                <a:solidFill>
                  <a:srgbClr val="274A6C"/>
                </a:solidFill>
                <a:latin typeface="Arial"/>
                <a:cs typeface="Arial"/>
              </a:rPr>
              <a:t>OUR</a:t>
            </a:r>
            <a:r>
              <a:rPr sz="2800" b="1" spc="40" dirty="0">
                <a:solidFill>
                  <a:srgbClr val="274A6C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274A6C"/>
                </a:solidFill>
                <a:latin typeface="Arial"/>
                <a:cs typeface="Arial"/>
              </a:rPr>
              <a:t>PROGRAM.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60829" y="1123192"/>
            <a:ext cx="7904480" cy="4069079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241300" marR="5080" indent="-228600">
              <a:lnSpc>
                <a:spcPct val="111100"/>
              </a:lnSpc>
              <a:spcBef>
                <a:spcPts val="235"/>
              </a:spcBef>
              <a:buClr>
                <a:srgbClr val="75A1CE"/>
              </a:buClr>
              <a:buSzPct val="157894"/>
              <a:buFont typeface="Arial"/>
              <a:buChar char="•"/>
              <a:tabLst>
                <a:tab pos="241300" algn="l"/>
              </a:tabLst>
            </a:pPr>
            <a:r>
              <a:rPr sz="1900" b="1" spc="-10" dirty="0">
                <a:latin typeface="Arial"/>
                <a:cs typeface="Arial"/>
              </a:rPr>
              <a:t>HOWEVER, </a:t>
            </a:r>
            <a:r>
              <a:rPr sz="1900" b="1" spc="-25" dirty="0">
                <a:latin typeface="Arial"/>
                <a:cs typeface="Arial"/>
              </a:rPr>
              <a:t>BEWARE </a:t>
            </a:r>
            <a:r>
              <a:rPr sz="1900" b="1" spc="-5" dirty="0">
                <a:latin typeface="Arial"/>
                <a:cs typeface="Arial"/>
              </a:rPr>
              <a:t>OF THE </a:t>
            </a:r>
            <a:r>
              <a:rPr sz="2600" b="1" dirty="0">
                <a:latin typeface="Arial"/>
                <a:cs typeface="Arial"/>
              </a:rPr>
              <a:t>SEAGULL MANAGERS </a:t>
            </a:r>
            <a:r>
              <a:rPr sz="1900" b="1" spc="-45" dirty="0">
                <a:latin typeface="Arial"/>
                <a:cs typeface="Arial"/>
              </a:rPr>
              <a:t>(FLY  </a:t>
            </a:r>
            <a:r>
              <a:rPr sz="1900" b="1" spc="-5" dirty="0">
                <a:latin typeface="Arial"/>
                <a:cs typeface="Arial"/>
              </a:rPr>
              <a:t>IN, CRAP ON </a:t>
            </a:r>
            <a:r>
              <a:rPr sz="1900" b="1" spc="-15" dirty="0">
                <a:latin typeface="Arial"/>
                <a:cs typeface="Arial"/>
              </a:rPr>
              <a:t>EVERYTHING, </a:t>
            </a:r>
            <a:r>
              <a:rPr sz="1900" b="1" spc="-5" dirty="0">
                <a:latin typeface="Arial"/>
                <a:cs typeface="Arial"/>
              </a:rPr>
              <a:t>AND THEN</a:t>
            </a:r>
            <a:r>
              <a:rPr sz="1900" b="1" spc="-40" dirty="0">
                <a:latin typeface="Arial"/>
                <a:cs typeface="Arial"/>
              </a:rPr>
              <a:t> </a:t>
            </a:r>
            <a:r>
              <a:rPr sz="1900" b="1" spc="-25" dirty="0">
                <a:latin typeface="Arial"/>
                <a:cs typeface="Arial"/>
              </a:rPr>
              <a:t>LEAVE),</a:t>
            </a:r>
            <a:endParaRPr sz="1900">
              <a:latin typeface="Arial"/>
              <a:cs typeface="Arial"/>
            </a:endParaRPr>
          </a:p>
          <a:p>
            <a:pPr marL="244475" marR="234315" indent="-244475">
              <a:lnSpc>
                <a:spcPct val="113700"/>
              </a:lnSpc>
              <a:spcBef>
                <a:spcPts val="765"/>
              </a:spcBef>
              <a:buClr>
                <a:srgbClr val="75A1CE"/>
              </a:buClr>
              <a:buSzPct val="157894"/>
              <a:buFont typeface="Arial"/>
              <a:buChar char="•"/>
              <a:tabLst>
                <a:tab pos="244475" algn="l"/>
              </a:tabLst>
            </a:pPr>
            <a:r>
              <a:rPr sz="1900" b="1" spc="-25" dirty="0">
                <a:latin typeface="Arial"/>
                <a:cs typeface="Arial"/>
              </a:rPr>
              <a:t>BEWARE </a:t>
            </a:r>
            <a:r>
              <a:rPr sz="1900" b="1" spc="-5" dirty="0">
                <a:latin typeface="Arial"/>
                <a:cs typeface="Arial"/>
              </a:rPr>
              <a:t>OF THE </a:t>
            </a:r>
            <a:r>
              <a:rPr sz="2600" b="1" dirty="0">
                <a:latin typeface="Arial"/>
                <a:cs typeface="Arial"/>
              </a:rPr>
              <a:t>ALCOHOL POISONERS </a:t>
            </a:r>
            <a:r>
              <a:rPr sz="1900" b="1" spc="-5" dirty="0">
                <a:latin typeface="Arial"/>
                <a:cs typeface="Arial"/>
              </a:rPr>
              <a:t>(THOSE</a:t>
            </a:r>
            <a:r>
              <a:rPr sz="1900" b="1" spc="-40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WHO  DRINK WITH YOU AND PUT </a:t>
            </a:r>
            <a:r>
              <a:rPr sz="1900" b="1" spc="-15" dirty="0">
                <a:latin typeface="Arial"/>
                <a:cs typeface="Arial"/>
              </a:rPr>
              <a:t>EVERYONE </a:t>
            </a:r>
            <a:r>
              <a:rPr sz="1900" b="1" spc="-5" dirty="0">
                <a:latin typeface="Arial"/>
                <a:cs typeface="Arial"/>
              </a:rPr>
              <a:t>AND </a:t>
            </a:r>
            <a:r>
              <a:rPr sz="1900" b="1" spc="-15" dirty="0">
                <a:latin typeface="Arial"/>
                <a:cs typeface="Arial"/>
              </a:rPr>
              <a:t>EVERYTHING  </a:t>
            </a:r>
            <a:r>
              <a:rPr sz="1900" b="1" spc="-5" dirty="0">
                <a:latin typeface="Arial"/>
                <a:cs typeface="Arial"/>
              </a:rPr>
              <a:t>DOWN),</a:t>
            </a:r>
            <a:endParaRPr sz="1900">
              <a:latin typeface="Arial"/>
              <a:cs typeface="Arial"/>
            </a:endParaRPr>
          </a:p>
          <a:p>
            <a:pPr marL="241300" marR="37465" indent="-228600">
              <a:lnSpc>
                <a:spcPct val="107100"/>
              </a:lnSpc>
              <a:spcBef>
                <a:spcPts val="780"/>
              </a:spcBef>
              <a:buClr>
                <a:srgbClr val="75A1CE"/>
              </a:buClr>
              <a:buSzPct val="157894"/>
              <a:buFont typeface="Arial"/>
              <a:buChar char="•"/>
              <a:tabLst>
                <a:tab pos="241300" algn="l"/>
              </a:tabLst>
            </a:pPr>
            <a:r>
              <a:rPr sz="1900" b="1" spc="-25" dirty="0">
                <a:latin typeface="Arial"/>
                <a:cs typeface="Arial"/>
              </a:rPr>
              <a:t>BEWARE </a:t>
            </a:r>
            <a:r>
              <a:rPr sz="1900" b="1" spc="-5" dirty="0">
                <a:latin typeface="Arial"/>
                <a:cs typeface="Arial"/>
              </a:rPr>
              <a:t>OF THE </a:t>
            </a:r>
            <a:r>
              <a:rPr sz="2600" b="1" dirty="0">
                <a:latin typeface="Arial"/>
                <a:cs typeface="Arial"/>
              </a:rPr>
              <a:t>BUS WHEEL TREADERS </a:t>
            </a:r>
            <a:r>
              <a:rPr sz="1900" b="1" spc="-5" dirty="0">
                <a:latin typeface="Arial"/>
                <a:cs typeface="Arial"/>
              </a:rPr>
              <a:t>(THOSE</a:t>
            </a:r>
            <a:r>
              <a:rPr sz="1900" b="1" spc="-6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WHO  THROW ANY ACTIVITY SUGGESTIONS </a:t>
            </a:r>
            <a:r>
              <a:rPr sz="1900" b="1" spc="-10" dirty="0">
                <a:latin typeface="Arial"/>
                <a:cs typeface="Arial"/>
              </a:rPr>
              <a:t>UNDER </a:t>
            </a:r>
            <a:r>
              <a:rPr sz="1900" b="1" spc="-5" dirty="0">
                <a:latin typeface="Arial"/>
                <a:cs typeface="Arial"/>
              </a:rPr>
              <a:t>THE</a:t>
            </a:r>
            <a:r>
              <a:rPr sz="1900" b="1" spc="-13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BUS).</a:t>
            </a:r>
            <a:endParaRPr sz="1900">
              <a:latin typeface="Arial"/>
              <a:cs typeface="Arial"/>
            </a:endParaRPr>
          </a:p>
          <a:p>
            <a:pPr marL="1276350" marR="1066800" indent="271145">
              <a:lnSpc>
                <a:spcPct val="121900"/>
              </a:lnSpc>
              <a:spcBef>
                <a:spcPts val="1735"/>
              </a:spcBef>
            </a:pPr>
            <a:r>
              <a:rPr sz="2600" b="1" dirty="0">
                <a:latin typeface="Arial"/>
                <a:cs typeface="Arial"/>
              </a:rPr>
              <a:t>GO BACK </a:t>
            </a:r>
            <a:r>
              <a:rPr sz="2600" b="1" spc="-20" dirty="0">
                <a:latin typeface="Arial"/>
                <a:cs typeface="Arial"/>
              </a:rPr>
              <a:t>TO </a:t>
            </a:r>
            <a:r>
              <a:rPr sz="2600" b="1" dirty="0">
                <a:latin typeface="Arial"/>
                <a:cs typeface="Arial"/>
              </a:rPr>
              <a:t>YOUR COUNCILS  AND BE POSITIVE AND</a:t>
            </a:r>
            <a:r>
              <a:rPr sz="2600" b="1" spc="-18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PROMOTE!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7050" y="554862"/>
            <a:ext cx="5387975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00" spc="-10" dirty="0"/>
              <a:t>SUPER </a:t>
            </a:r>
            <a:r>
              <a:rPr sz="4900" spc="-5" dirty="0"/>
              <a:t>CASH</a:t>
            </a:r>
            <a:r>
              <a:rPr sz="4900" spc="-25" dirty="0"/>
              <a:t> </a:t>
            </a:r>
            <a:r>
              <a:rPr sz="4900" spc="5" dirty="0"/>
              <a:t>BONANZA</a:t>
            </a:r>
            <a:endParaRPr sz="4900"/>
          </a:p>
        </p:txBody>
      </p:sp>
      <p:sp>
        <p:nvSpPr>
          <p:cNvPr id="3" name="object 3"/>
          <p:cNvSpPr txBox="1"/>
          <p:nvPr/>
        </p:nvSpPr>
        <p:spPr>
          <a:xfrm>
            <a:off x="2847594" y="1540143"/>
            <a:ext cx="6475730" cy="378777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56540" indent="-243840">
              <a:lnSpc>
                <a:spcPct val="100000"/>
              </a:lnSpc>
              <a:spcBef>
                <a:spcPts val="290"/>
              </a:spcBef>
              <a:buClr>
                <a:srgbClr val="75A1CE"/>
              </a:buClr>
              <a:buSzPct val="160000"/>
              <a:buFont typeface="Arial"/>
              <a:buChar char="•"/>
              <a:tabLst>
                <a:tab pos="256540" algn="l"/>
              </a:tabLst>
            </a:pPr>
            <a:r>
              <a:rPr sz="2000" b="1" dirty="0">
                <a:latin typeface="Arial"/>
                <a:cs typeface="Arial"/>
              </a:rPr>
              <a:t>SUPPORTS THE </a:t>
            </a:r>
            <a:r>
              <a:rPr sz="2000" b="1" spc="-60" dirty="0">
                <a:latin typeface="Arial"/>
                <a:cs typeface="Arial"/>
              </a:rPr>
              <a:t>STATE </a:t>
            </a:r>
            <a:r>
              <a:rPr sz="2000" b="1" dirty="0">
                <a:latin typeface="Arial"/>
                <a:cs typeface="Arial"/>
              </a:rPr>
              <a:t>SQUIRES</a:t>
            </a:r>
            <a:r>
              <a:rPr sz="2000" b="1" spc="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PROGRAM</a:t>
            </a:r>
            <a:endParaRPr sz="2000">
              <a:latin typeface="Arial"/>
              <a:cs typeface="Arial"/>
            </a:endParaRPr>
          </a:p>
          <a:p>
            <a:pPr marL="256540" indent="-243840">
              <a:lnSpc>
                <a:spcPct val="100000"/>
              </a:lnSpc>
              <a:spcBef>
                <a:spcPts val="1500"/>
              </a:spcBef>
              <a:buClr>
                <a:srgbClr val="75A1CE"/>
              </a:buClr>
              <a:buSzPct val="160000"/>
              <a:buFont typeface="Arial"/>
              <a:buChar char="•"/>
              <a:tabLst>
                <a:tab pos="256540" algn="l"/>
              </a:tabLst>
            </a:pPr>
            <a:r>
              <a:rPr sz="2000" b="1" dirty="0">
                <a:latin typeface="Arial"/>
                <a:cs typeface="Arial"/>
              </a:rPr>
              <a:t>SUPPORTS DIOCESAN </a:t>
            </a:r>
            <a:r>
              <a:rPr sz="2000" b="1" spc="-15" dirty="0">
                <a:latin typeface="Arial"/>
                <a:cs typeface="Arial"/>
              </a:rPr>
              <a:t>VOCATION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PROGRAMS</a:t>
            </a:r>
            <a:endParaRPr sz="2000">
              <a:latin typeface="Arial"/>
              <a:cs typeface="Arial"/>
            </a:endParaRPr>
          </a:p>
          <a:p>
            <a:pPr marL="256540" indent="-243840">
              <a:lnSpc>
                <a:spcPct val="100000"/>
              </a:lnSpc>
              <a:spcBef>
                <a:spcPts val="1500"/>
              </a:spcBef>
              <a:buClr>
                <a:srgbClr val="75A1CE"/>
              </a:buClr>
              <a:buSzPct val="160000"/>
              <a:buFont typeface="Arial"/>
              <a:buChar char="•"/>
              <a:tabLst>
                <a:tab pos="256540" algn="l"/>
              </a:tabLst>
            </a:pPr>
            <a:r>
              <a:rPr sz="2000" b="1" dirty="0">
                <a:latin typeface="Arial"/>
                <a:cs typeface="Arial"/>
              </a:rPr>
              <a:t>SUPPORTS DIOCESAN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SEMINARIANS</a:t>
            </a:r>
            <a:endParaRPr sz="2000">
              <a:latin typeface="Arial"/>
              <a:cs typeface="Arial"/>
            </a:endParaRPr>
          </a:p>
          <a:p>
            <a:pPr marL="273050" indent="-243840">
              <a:lnSpc>
                <a:spcPct val="100000"/>
              </a:lnSpc>
              <a:spcBef>
                <a:spcPts val="1105"/>
              </a:spcBef>
              <a:buClr>
                <a:srgbClr val="75A1CE"/>
              </a:buClr>
              <a:buSzPct val="160000"/>
              <a:buFont typeface="Arial"/>
              <a:buChar char="•"/>
              <a:tabLst>
                <a:tab pos="273685" algn="l"/>
              </a:tabLst>
            </a:pPr>
            <a:r>
              <a:rPr sz="2000" b="1" dirty="0">
                <a:latin typeface="Arial"/>
                <a:cs typeface="Arial"/>
              </a:rPr>
              <a:t>SUPPORTS OUR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VETERANS</a:t>
            </a:r>
            <a:endParaRPr sz="2000">
              <a:latin typeface="Arial"/>
              <a:cs typeface="Arial"/>
            </a:endParaRPr>
          </a:p>
          <a:p>
            <a:pPr marL="273050" indent="-243840">
              <a:lnSpc>
                <a:spcPct val="100000"/>
              </a:lnSpc>
              <a:spcBef>
                <a:spcPts val="1475"/>
              </a:spcBef>
              <a:buClr>
                <a:srgbClr val="75A1CE"/>
              </a:buClr>
              <a:buSzPct val="160000"/>
              <a:buFont typeface="Arial"/>
              <a:buChar char="•"/>
              <a:tabLst>
                <a:tab pos="273685" algn="l"/>
              </a:tabLst>
            </a:pPr>
            <a:r>
              <a:rPr sz="2000" b="1" dirty="0">
                <a:latin typeface="Arial"/>
                <a:cs typeface="Arial"/>
              </a:rPr>
              <a:t>SUPPORTS DIOCESAN RELIGIOUS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EDUCATION</a:t>
            </a:r>
            <a:endParaRPr sz="2000">
              <a:latin typeface="Arial"/>
              <a:cs typeface="Arial"/>
            </a:endParaRPr>
          </a:p>
          <a:p>
            <a:pPr marL="273050" indent="-243840">
              <a:lnSpc>
                <a:spcPct val="100000"/>
              </a:lnSpc>
              <a:spcBef>
                <a:spcPts val="1505"/>
              </a:spcBef>
              <a:buClr>
                <a:srgbClr val="75A1CE"/>
              </a:buClr>
              <a:buSzPct val="160000"/>
              <a:buFont typeface="Arial"/>
              <a:buChar char="•"/>
              <a:tabLst>
                <a:tab pos="273685" algn="l"/>
              </a:tabLst>
            </a:pPr>
            <a:r>
              <a:rPr sz="2000" b="1" dirty="0">
                <a:latin typeface="Arial"/>
                <a:cs typeface="Arial"/>
              </a:rPr>
              <a:t>SUPPORTS </a:t>
            </a:r>
            <a:r>
              <a:rPr sz="2000" b="1" spc="-15" dirty="0">
                <a:latin typeface="Arial"/>
                <a:cs typeface="Arial"/>
              </a:rPr>
              <a:t>CATHOLIC </a:t>
            </a:r>
            <a:r>
              <a:rPr sz="2000" b="1" dirty="0">
                <a:latin typeface="Arial"/>
                <a:cs typeface="Arial"/>
              </a:rPr>
              <a:t>HIGH SCHOOL</a:t>
            </a:r>
            <a:r>
              <a:rPr sz="2000" b="1" spc="-114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EDUCATION</a:t>
            </a:r>
            <a:endParaRPr sz="2000">
              <a:latin typeface="Arial"/>
              <a:cs typeface="Arial"/>
            </a:endParaRPr>
          </a:p>
          <a:p>
            <a:pPr marL="273050" indent="-243840">
              <a:lnSpc>
                <a:spcPct val="100000"/>
              </a:lnSpc>
              <a:spcBef>
                <a:spcPts val="1400"/>
              </a:spcBef>
              <a:buClr>
                <a:srgbClr val="75A1CE"/>
              </a:buClr>
              <a:buSzPct val="160000"/>
              <a:buFont typeface="Arial"/>
              <a:buChar char="•"/>
              <a:tabLst>
                <a:tab pos="273685" algn="l"/>
              </a:tabLst>
            </a:pPr>
            <a:r>
              <a:rPr sz="2000" b="1" dirty="0">
                <a:latin typeface="Arial"/>
                <a:cs typeface="Arial"/>
              </a:rPr>
              <a:t>SUPPORTS DIOCESAN AND </a:t>
            </a:r>
            <a:r>
              <a:rPr sz="2000" b="1" spc="-60" dirty="0">
                <a:latin typeface="Arial"/>
                <a:cs typeface="Arial"/>
              </a:rPr>
              <a:t>STATE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CHARITIES</a:t>
            </a:r>
            <a:endParaRPr sz="2000">
              <a:latin typeface="Arial"/>
              <a:cs typeface="Arial"/>
            </a:endParaRPr>
          </a:p>
          <a:p>
            <a:pPr marL="273050" indent="-243840">
              <a:lnSpc>
                <a:spcPct val="100000"/>
              </a:lnSpc>
              <a:spcBef>
                <a:spcPts val="1500"/>
              </a:spcBef>
              <a:buClr>
                <a:srgbClr val="75A1CE"/>
              </a:buClr>
              <a:buSzPct val="160000"/>
              <a:buFont typeface="Arial"/>
              <a:buChar char="•"/>
              <a:tabLst>
                <a:tab pos="273685" algn="l"/>
              </a:tabLst>
            </a:pPr>
            <a:r>
              <a:rPr sz="2000" b="1" dirty="0">
                <a:latin typeface="Arial"/>
                <a:cs typeface="Arial"/>
              </a:rPr>
              <a:t>SUPPORTS OUR PRIESTS AND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BISHOPS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45360" y="0"/>
            <a:ext cx="3835400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100"/>
              </a:lnSpc>
              <a:spcBef>
                <a:spcPts val="100"/>
              </a:spcBef>
            </a:pPr>
            <a:r>
              <a:rPr spc="-5" dirty="0">
                <a:solidFill>
                  <a:srgbClr val="000000"/>
                </a:solidFill>
                <a:latin typeface="Arial"/>
                <a:cs typeface="Arial"/>
              </a:rPr>
              <a:t>In Solidarity</a:t>
            </a:r>
            <a:r>
              <a:rPr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0000"/>
                </a:solidFill>
                <a:latin typeface="Arial"/>
                <a:cs typeface="Arial"/>
              </a:rPr>
              <a:t>With  Our</a:t>
            </a:r>
            <a:r>
              <a:rPr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0000"/>
                </a:solidFill>
                <a:latin typeface="Arial"/>
                <a:cs typeface="Arial"/>
              </a:rPr>
              <a:t>Priests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64236"/>
            <a:ext cx="12111227" cy="64937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94817" y="122808"/>
            <a:ext cx="7738745" cy="4879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240405">
              <a:lnSpc>
                <a:spcPct val="144900"/>
              </a:lnSpc>
              <a:spcBef>
                <a:spcPts val="95"/>
              </a:spcBef>
            </a:pPr>
            <a:r>
              <a:rPr sz="5400" dirty="0">
                <a:solidFill>
                  <a:srgbClr val="75A1CE"/>
                </a:solidFill>
                <a:latin typeface="Impact"/>
                <a:cs typeface="Impact"/>
              </a:rPr>
              <a:t>“WE ARE</a:t>
            </a:r>
            <a:r>
              <a:rPr sz="5400" spc="-80" dirty="0">
                <a:solidFill>
                  <a:srgbClr val="75A1CE"/>
                </a:solidFill>
                <a:latin typeface="Impact"/>
                <a:cs typeface="Impact"/>
              </a:rPr>
              <a:t> </a:t>
            </a:r>
            <a:r>
              <a:rPr sz="5400" spc="-114" dirty="0">
                <a:solidFill>
                  <a:srgbClr val="75A1CE"/>
                </a:solidFill>
                <a:latin typeface="Impact"/>
                <a:cs typeface="Impact"/>
              </a:rPr>
              <a:t>FAMILY.”  </a:t>
            </a:r>
            <a:r>
              <a:rPr sz="5400" dirty="0">
                <a:latin typeface="Impact"/>
                <a:cs typeface="Impact"/>
              </a:rPr>
              <a:t>MARK </a:t>
            </a:r>
            <a:r>
              <a:rPr sz="5400" spc="-5" dirty="0">
                <a:latin typeface="Impact"/>
                <a:cs typeface="Impact"/>
              </a:rPr>
              <a:t>SIRACUSA</a:t>
            </a:r>
            <a:r>
              <a:rPr sz="5400" spc="-55" dirty="0">
                <a:latin typeface="Impact"/>
                <a:cs typeface="Impact"/>
              </a:rPr>
              <a:t> </a:t>
            </a:r>
            <a:r>
              <a:rPr sz="5400" spc="-5" dirty="0">
                <a:latin typeface="Impact"/>
                <a:cs typeface="Impact"/>
              </a:rPr>
              <a:t>IS</a:t>
            </a:r>
            <a:endParaRPr sz="5400">
              <a:latin typeface="Impact"/>
              <a:cs typeface="Impact"/>
            </a:endParaRPr>
          </a:p>
          <a:p>
            <a:pPr marL="132715" marR="4218940" indent="-120650">
              <a:lnSpc>
                <a:spcPct val="100000"/>
              </a:lnSpc>
            </a:pPr>
            <a:r>
              <a:rPr sz="5400" spc="-10" dirty="0">
                <a:latin typeface="Impact"/>
                <a:cs typeface="Impact"/>
              </a:rPr>
              <a:t>ALSO</a:t>
            </a:r>
            <a:r>
              <a:rPr sz="5400" spc="-114" dirty="0">
                <a:latin typeface="Impact"/>
                <a:cs typeface="Impact"/>
              </a:rPr>
              <a:t> </a:t>
            </a:r>
            <a:r>
              <a:rPr sz="5400" dirty="0">
                <a:latin typeface="Impact"/>
                <a:cs typeface="Impact"/>
              </a:rPr>
              <a:t>KNOWN  AS</a:t>
            </a:r>
            <a:r>
              <a:rPr sz="5400" spc="-25" dirty="0">
                <a:latin typeface="Impact"/>
                <a:cs typeface="Impact"/>
              </a:rPr>
              <a:t> </a:t>
            </a:r>
            <a:r>
              <a:rPr sz="5400" dirty="0">
                <a:latin typeface="Impact"/>
                <a:cs typeface="Impact"/>
              </a:rPr>
              <a:t>THE</a:t>
            </a:r>
            <a:endParaRPr sz="5400">
              <a:latin typeface="Impact"/>
              <a:cs typeface="Impac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5400" spc="10" dirty="0">
                <a:latin typeface="Impact"/>
                <a:cs typeface="Impact"/>
              </a:rPr>
              <a:t>“CHARITY</a:t>
            </a:r>
            <a:r>
              <a:rPr sz="5400" spc="-10" dirty="0">
                <a:latin typeface="Impact"/>
                <a:cs typeface="Impact"/>
              </a:rPr>
              <a:t> </a:t>
            </a:r>
            <a:r>
              <a:rPr sz="5400" spc="-60" dirty="0">
                <a:latin typeface="Impact"/>
                <a:cs typeface="Impact"/>
              </a:rPr>
              <a:t>FATHER.”</a:t>
            </a:r>
            <a:endParaRPr sz="5400">
              <a:latin typeface="Impact"/>
              <a:cs typeface="Impac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0991" y="1917192"/>
            <a:ext cx="5972556" cy="43799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64235" cy="5690870"/>
          </a:xfrm>
          <a:custGeom>
            <a:avLst/>
            <a:gdLst/>
            <a:ahLst/>
            <a:cxnLst/>
            <a:rect l="l" t="t" r="r" b="b"/>
            <a:pathLst>
              <a:path w="864235" h="5690870">
                <a:moveTo>
                  <a:pt x="864108" y="0"/>
                </a:moveTo>
                <a:lnTo>
                  <a:pt x="90279" y="0"/>
                </a:lnTo>
                <a:lnTo>
                  <a:pt x="0" y="889"/>
                </a:lnTo>
                <a:lnTo>
                  <a:pt x="0" y="5690616"/>
                </a:lnTo>
                <a:lnTo>
                  <a:pt x="864108" y="9271"/>
                </a:lnTo>
                <a:lnTo>
                  <a:pt x="864108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4015866" y="1564335"/>
            <a:ext cx="2750820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1" dirty="0">
                <a:solidFill>
                  <a:srgbClr val="174260"/>
                </a:solidFill>
                <a:latin typeface="Times New Roman"/>
                <a:cs typeface="Times New Roman"/>
              </a:rPr>
              <a:t>169,222</a:t>
            </a:r>
            <a:endParaRPr sz="6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51405" y="3338321"/>
            <a:ext cx="707707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72795" marR="5080" indent="-760730">
              <a:lnSpc>
                <a:spcPct val="100000"/>
              </a:lnSpc>
              <a:spcBef>
                <a:spcPts val="105"/>
              </a:spcBef>
            </a:pPr>
            <a:r>
              <a:rPr sz="4400" b="1" i="1" dirty="0">
                <a:solidFill>
                  <a:srgbClr val="7E7E7E"/>
                </a:solidFill>
                <a:latin typeface="Times New Roman"/>
                <a:cs typeface="Times New Roman"/>
              </a:rPr>
              <a:t>That equates to over $</a:t>
            </a:r>
            <a:r>
              <a:rPr sz="4400" b="1" i="1" spc="-9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4400" b="1" i="1" dirty="0">
                <a:solidFill>
                  <a:srgbClr val="7E7E7E"/>
                </a:solidFill>
                <a:latin typeface="Times New Roman"/>
                <a:cs typeface="Times New Roman"/>
              </a:rPr>
              <a:t>800,000  for our K of C</a:t>
            </a:r>
            <a:r>
              <a:rPr sz="4400" b="1" i="1" spc="-5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4400" b="1" i="1" dirty="0">
                <a:solidFill>
                  <a:srgbClr val="7E7E7E"/>
                </a:solidFill>
                <a:latin typeface="Times New Roman"/>
                <a:cs typeface="Times New Roman"/>
              </a:rPr>
              <a:t>charities.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72804" y="2528138"/>
            <a:ext cx="36449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dirty="0">
                <a:solidFill>
                  <a:srgbClr val="9FDFF5"/>
                </a:solidFill>
                <a:latin typeface="Arial"/>
                <a:cs typeface="Arial"/>
              </a:rPr>
              <a:t>”</a:t>
            </a:r>
            <a:endParaRPr sz="8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0674" y="666445"/>
            <a:ext cx="7934959" cy="297307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401955" marR="5080" indent="-389890">
              <a:lnSpc>
                <a:spcPct val="94800"/>
              </a:lnSpc>
              <a:spcBef>
                <a:spcPts val="605"/>
              </a:spcBef>
            </a:pPr>
            <a:r>
              <a:rPr sz="12000" spc="195" baseline="12847" dirty="0">
                <a:solidFill>
                  <a:srgbClr val="9FDFF5"/>
                </a:solidFill>
                <a:latin typeface="Arial"/>
                <a:cs typeface="Arial"/>
              </a:rPr>
              <a:t>“</a:t>
            </a:r>
            <a:r>
              <a:rPr sz="4000" b="1" spc="130" dirty="0">
                <a:solidFill>
                  <a:srgbClr val="174260"/>
                </a:solidFill>
                <a:latin typeface="Times New Roman"/>
                <a:cs typeface="Times New Roman"/>
              </a:rPr>
              <a:t>MI </a:t>
            </a:r>
            <a:r>
              <a:rPr sz="4000" b="1" spc="-45" dirty="0">
                <a:solidFill>
                  <a:srgbClr val="174260"/>
                </a:solidFill>
                <a:latin typeface="Times New Roman"/>
                <a:cs typeface="Times New Roman"/>
              </a:rPr>
              <a:t>FAMIGLIA </a:t>
            </a:r>
            <a:r>
              <a:rPr sz="40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is so pleased with  all the money that we raised for  charity </a:t>
            </a:r>
            <a:r>
              <a:rPr sz="4000" b="1" dirty="0">
                <a:solidFill>
                  <a:srgbClr val="174260"/>
                </a:solidFill>
                <a:latin typeface="Times New Roman"/>
                <a:cs typeface="Times New Roman"/>
              </a:rPr>
              <a:t>last </a:t>
            </a:r>
            <a:r>
              <a:rPr sz="4000" b="1" spc="-75" dirty="0">
                <a:solidFill>
                  <a:srgbClr val="174260"/>
                </a:solidFill>
                <a:latin typeface="Times New Roman"/>
                <a:cs typeface="Times New Roman"/>
              </a:rPr>
              <a:t>year. </a:t>
            </a:r>
            <a:r>
              <a:rPr sz="40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SO, I believa that  we will </a:t>
            </a:r>
            <a:r>
              <a:rPr sz="4000" b="1" dirty="0">
                <a:solidFill>
                  <a:srgbClr val="174260"/>
                </a:solidFill>
                <a:latin typeface="Times New Roman"/>
                <a:cs typeface="Times New Roman"/>
              </a:rPr>
              <a:t>raise </a:t>
            </a:r>
            <a:r>
              <a:rPr sz="40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mora thisa</a:t>
            </a:r>
            <a:r>
              <a:rPr sz="4000" b="1" spc="3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40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year!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74158" y="4544390"/>
            <a:ext cx="41179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i="1" spc="-5" dirty="0">
                <a:solidFill>
                  <a:srgbClr val="174260"/>
                </a:solidFill>
                <a:latin typeface="Times New Roman"/>
                <a:cs typeface="Times New Roman"/>
              </a:rPr>
              <a:t>The Charity</a:t>
            </a:r>
            <a:r>
              <a:rPr sz="4000" b="1" i="1" spc="-2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4000" b="1" i="1" spc="-5" dirty="0">
                <a:solidFill>
                  <a:srgbClr val="174260"/>
                </a:solidFill>
                <a:latin typeface="Times New Roman"/>
                <a:cs typeface="Times New Roman"/>
              </a:rPr>
              <a:t>Father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64235" cy="5690870"/>
          </a:xfrm>
          <a:custGeom>
            <a:avLst/>
            <a:gdLst/>
            <a:ahLst/>
            <a:cxnLst/>
            <a:rect l="l" t="t" r="r" b="b"/>
            <a:pathLst>
              <a:path w="864235" h="5690870">
                <a:moveTo>
                  <a:pt x="864108" y="0"/>
                </a:moveTo>
                <a:lnTo>
                  <a:pt x="90279" y="0"/>
                </a:lnTo>
                <a:lnTo>
                  <a:pt x="0" y="889"/>
                </a:lnTo>
                <a:lnTo>
                  <a:pt x="0" y="5690616"/>
                </a:lnTo>
                <a:lnTo>
                  <a:pt x="864108" y="9271"/>
                </a:lnTo>
                <a:lnTo>
                  <a:pt x="864108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656333" y="1460372"/>
            <a:ext cx="6979284" cy="249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0500">
              <a:lnSpc>
                <a:spcPct val="100000"/>
              </a:lnSpc>
              <a:spcBef>
                <a:spcPts val="100"/>
              </a:spcBef>
              <a:tabLst>
                <a:tab pos="1059815" algn="l"/>
                <a:tab pos="4413250" algn="l"/>
              </a:tabLst>
            </a:pPr>
            <a:r>
              <a:rPr sz="5400" b="1" dirty="0">
                <a:solidFill>
                  <a:srgbClr val="174260"/>
                </a:solidFill>
                <a:latin typeface="Times New Roman"/>
                <a:cs typeface="Times New Roman"/>
              </a:rPr>
              <a:t>2.	How many	</a:t>
            </a:r>
            <a:r>
              <a:rPr sz="54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councils  </a:t>
            </a:r>
            <a:r>
              <a:rPr sz="5400" b="1" dirty="0">
                <a:solidFill>
                  <a:srgbClr val="174260"/>
                </a:solidFill>
                <a:latin typeface="Times New Roman"/>
                <a:cs typeface="Times New Roman"/>
              </a:rPr>
              <a:t>participated in the</a:t>
            </a:r>
            <a:r>
              <a:rPr sz="5400" b="1" spc="-100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5400" b="1" dirty="0">
                <a:solidFill>
                  <a:srgbClr val="174260"/>
                </a:solidFill>
                <a:latin typeface="Times New Roman"/>
                <a:cs typeface="Times New Roman"/>
              </a:rPr>
              <a:t>2018</a:t>
            </a:r>
            <a:endParaRPr sz="5400">
              <a:latin typeface="Times New Roman"/>
              <a:cs typeface="Times New Roman"/>
            </a:endParaRPr>
          </a:p>
          <a:p>
            <a:pPr marL="257810">
              <a:lnSpc>
                <a:spcPct val="100000"/>
              </a:lnSpc>
              <a:tabLst>
                <a:tab pos="3827145" algn="l"/>
              </a:tabLst>
            </a:pPr>
            <a:r>
              <a:rPr sz="54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Super</a:t>
            </a:r>
            <a:r>
              <a:rPr sz="5400" b="1" spc="-8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54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Cash	</a:t>
            </a:r>
            <a:r>
              <a:rPr sz="5400" b="1" dirty="0">
                <a:solidFill>
                  <a:srgbClr val="174260"/>
                </a:solidFill>
                <a:latin typeface="Times New Roman"/>
                <a:cs typeface="Times New Roman"/>
              </a:rPr>
              <a:t>Bonanza?</a:t>
            </a:r>
            <a:endParaRPr sz="5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64235" cy="5690870"/>
          </a:xfrm>
          <a:custGeom>
            <a:avLst/>
            <a:gdLst/>
            <a:ahLst/>
            <a:cxnLst/>
            <a:rect l="l" t="t" r="r" b="b"/>
            <a:pathLst>
              <a:path w="864235" h="5690870">
                <a:moveTo>
                  <a:pt x="864108" y="0"/>
                </a:moveTo>
                <a:lnTo>
                  <a:pt x="90279" y="0"/>
                </a:lnTo>
                <a:lnTo>
                  <a:pt x="0" y="889"/>
                </a:lnTo>
                <a:lnTo>
                  <a:pt x="0" y="5690616"/>
                </a:lnTo>
                <a:lnTo>
                  <a:pt x="864108" y="9271"/>
                </a:lnTo>
                <a:lnTo>
                  <a:pt x="864108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502278" y="2430017"/>
            <a:ext cx="377888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12215" algn="l"/>
              </a:tabLst>
            </a:pPr>
            <a:r>
              <a:rPr sz="5400" b="1" dirty="0">
                <a:solidFill>
                  <a:srgbClr val="174260"/>
                </a:solidFill>
                <a:latin typeface="Times New Roman"/>
                <a:cs typeface="Times New Roman"/>
              </a:rPr>
              <a:t>320	</a:t>
            </a:r>
            <a:r>
              <a:rPr sz="54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Councils</a:t>
            </a:r>
            <a:endParaRPr sz="5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6548" y="937717"/>
            <a:ext cx="57372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174260"/>
                </a:solidFill>
                <a:latin typeface="Times New Roman"/>
                <a:cs typeface="Times New Roman"/>
              </a:rPr>
              <a:t>2019 SCB </a:t>
            </a:r>
            <a:r>
              <a:rPr sz="4400" b="1" spc="-15" dirty="0">
                <a:solidFill>
                  <a:srgbClr val="174260"/>
                </a:solidFill>
                <a:latin typeface="Times New Roman"/>
                <a:cs typeface="Times New Roman"/>
              </a:rPr>
              <a:t>Ticket </a:t>
            </a:r>
            <a:r>
              <a:rPr sz="4400" b="1" dirty="0">
                <a:solidFill>
                  <a:srgbClr val="174260"/>
                </a:solidFill>
                <a:latin typeface="Times New Roman"/>
                <a:cs typeface="Times New Roman"/>
              </a:rPr>
              <a:t>-</a:t>
            </a:r>
            <a:r>
              <a:rPr sz="4400" b="1" spc="-14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4400" b="1" dirty="0">
                <a:solidFill>
                  <a:srgbClr val="174260"/>
                </a:solidFill>
                <a:latin typeface="Times New Roman"/>
                <a:cs typeface="Times New Roman"/>
              </a:rPr>
              <a:t>$5.00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657" y="2279091"/>
            <a:ext cx="705802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95880" marR="5080" indent="-2583815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174260"/>
                </a:solidFill>
                <a:latin typeface="Times New Roman"/>
                <a:cs typeface="Times New Roman"/>
              </a:rPr>
              <a:t>$2.60 is sent to </a:t>
            </a:r>
            <a:r>
              <a:rPr sz="4400" b="1" spc="-5" dirty="0">
                <a:solidFill>
                  <a:srgbClr val="174260"/>
                </a:solidFill>
                <a:latin typeface="Times New Roman"/>
                <a:cs typeface="Times New Roman"/>
              </a:rPr>
              <a:t>the Ohio</a:t>
            </a:r>
            <a:r>
              <a:rPr sz="4400" b="1" spc="-75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4400" b="1" dirty="0">
                <a:solidFill>
                  <a:srgbClr val="174260"/>
                </a:solidFill>
                <a:latin typeface="Times New Roman"/>
                <a:cs typeface="Times New Roman"/>
              </a:rPr>
              <a:t>State  Council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1208" y="4702809"/>
            <a:ext cx="73660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$2.40 remains at the council for its local</a:t>
            </a:r>
            <a:r>
              <a:rPr sz="2800" b="1" i="1" spc="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charities.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64235" cy="5690870"/>
          </a:xfrm>
          <a:custGeom>
            <a:avLst/>
            <a:gdLst/>
            <a:ahLst/>
            <a:cxnLst/>
            <a:rect l="l" t="t" r="r" b="b"/>
            <a:pathLst>
              <a:path w="864235" h="5690870">
                <a:moveTo>
                  <a:pt x="864108" y="0"/>
                </a:moveTo>
                <a:lnTo>
                  <a:pt x="90279" y="0"/>
                </a:lnTo>
                <a:lnTo>
                  <a:pt x="0" y="889"/>
                </a:lnTo>
                <a:lnTo>
                  <a:pt x="0" y="5690616"/>
                </a:lnTo>
                <a:lnTo>
                  <a:pt x="864108" y="9271"/>
                </a:lnTo>
                <a:lnTo>
                  <a:pt x="864108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628394" y="2162302"/>
            <a:ext cx="702437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5080">
              <a:lnSpc>
                <a:spcPct val="100000"/>
              </a:lnSpc>
              <a:spcBef>
                <a:spcPts val="100"/>
              </a:spcBef>
              <a:tabLst>
                <a:tab pos="2145030" algn="l"/>
                <a:tab pos="5498465" algn="l"/>
              </a:tabLst>
            </a:pPr>
            <a:r>
              <a:rPr sz="5400" b="1" dirty="0">
                <a:solidFill>
                  <a:srgbClr val="174260"/>
                </a:solidFill>
                <a:latin typeface="Times New Roman"/>
                <a:cs typeface="Times New Roman"/>
              </a:rPr>
              <a:t>3.	How many	g</a:t>
            </a:r>
            <a:r>
              <a:rPr sz="5400" b="1" spc="-85" dirty="0">
                <a:solidFill>
                  <a:srgbClr val="174260"/>
                </a:solidFill>
                <a:latin typeface="Times New Roman"/>
                <a:cs typeface="Times New Roman"/>
              </a:rPr>
              <a:t>r</a:t>
            </a:r>
            <a:r>
              <a:rPr sz="5400" b="1" dirty="0">
                <a:solidFill>
                  <a:srgbClr val="174260"/>
                </a:solidFill>
                <a:latin typeface="Times New Roman"/>
                <a:cs typeface="Times New Roman"/>
              </a:rPr>
              <a:t>eat  prizes </a:t>
            </a:r>
            <a:r>
              <a:rPr sz="5400" b="1" spc="-35" dirty="0">
                <a:solidFill>
                  <a:srgbClr val="174260"/>
                </a:solidFill>
                <a:latin typeface="Times New Roman"/>
                <a:cs typeface="Times New Roman"/>
              </a:rPr>
              <a:t>are </a:t>
            </a:r>
            <a:r>
              <a:rPr sz="5400" b="1" dirty="0">
                <a:solidFill>
                  <a:srgbClr val="174260"/>
                </a:solidFill>
                <a:latin typeface="Times New Roman"/>
                <a:cs typeface="Times New Roman"/>
              </a:rPr>
              <a:t>on the</a:t>
            </a:r>
            <a:r>
              <a:rPr sz="5400" b="1" spc="-60" dirty="0">
                <a:solidFill>
                  <a:srgbClr val="174260"/>
                </a:solidFill>
                <a:latin typeface="Times New Roman"/>
                <a:cs typeface="Times New Roman"/>
              </a:rPr>
              <a:t> </a:t>
            </a:r>
            <a:r>
              <a:rPr sz="5400" b="1" dirty="0">
                <a:solidFill>
                  <a:srgbClr val="174260"/>
                </a:solidFill>
                <a:latin typeface="Times New Roman"/>
                <a:cs typeface="Times New Roman"/>
              </a:rPr>
              <a:t>ticket?</a:t>
            </a:r>
            <a:endParaRPr sz="5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889</Words>
  <Application>Microsoft Office PowerPoint</Application>
  <PresentationFormat>Widescreen</PresentationFormat>
  <Paragraphs>167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Impact</vt:lpstr>
      <vt:lpstr>Times New Roman</vt:lpstr>
      <vt:lpstr>Wingdings 3</vt:lpstr>
      <vt:lpstr>Office Theme</vt:lpstr>
      <vt:lpstr>2019 Super Cash Bonanza</vt:lpstr>
      <vt:lpstr>PowerPoint Presentation</vt:lpstr>
      <vt:lpstr>PowerPoint Presentation</vt:lpstr>
      <vt:lpstr>169,222</vt:lpstr>
      <vt:lpstr>”</vt:lpstr>
      <vt:lpstr>2. How many councils  participated in the 2018 Super Cash Bonanza?</vt:lpstr>
      <vt:lpstr>320 Councils</vt:lpstr>
      <vt:lpstr>2019 SCB Ticket - $5.00</vt:lpstr>
      <vt:lpstr>3. How many great  prizes are on the ticket?</vt:lpstr>
      <vt:lpstr>25 GREAT PRIZES</vt:lpstr>
      <vt:lpstr>PRIZE LIST  4TH PRIZE - $4,000 5TH PRIZE - $3,000</vt:lpstr>
      <vt:lpstr>TOP “MONTHLY” PRIZES</vt:lpstr>
      <vt:lpstr>4. When are the two  turn-ins?</vt:lpstr>
      <vt:lpstr>April 15, 2019 May 10, 2019</vt:lpstr>
      <vt:lpstr>PowerPoint Presentation</vt:lpstr>
      <vt:lpstr>PowerPoint Presentation</vt:lpstr>
      <vt:lpstr>7. Where does the money  from the SCB go?</vt:lpstr>
      <vt:lpstr>OCF</vt:lpstr>
      <vt:lpstr>OHIO CHARITY FOUNDATION  DIRECTORS</vt:lpstr>
      <vt:lpstr>8. How many accounts  do we have with Baird?</vt:lpstr>
      <vt:lpstr>Asset Fund</vt:lpstr>
      <vt:lpstr>ASSET FUND</vt:lpstr>
      <vt:lpstr>Additional Asset Fund Grants - 2018</vt:lpstr>
      <vt:lpstr>GENERAL FUND</vt:lpstr>
      <vt:lpstr>$25,000 FOR MATCHING FUNDS</vt:lpstr>
      <vt:lpstr>PowerPoint Presentation</vt:lpstr>
      <vt:lpstr>PAST STATE DEPUTIES’ FUND</vt:lpstr>
      <vt:lpstr>9. How many Seminarian  Christmas checks did we write  this year?</vt:lpstr>
      <vt:lpstr>2017 Seminarian Christmas Grants</vt:lpstr>
      <vt:lpstr>2018 Seminarian Christmas Grants</vt:lpstr>
      <vt:lpstr>SCHOLARSHIP FUND</vt:lpstr>
      <vt:lpstr>PLEASE RETURN TO YOUR COUNCILS  AND EXPLAIN OUR PROGRAM.</vt:lpstr>
      <vt:lpstr>SUPER CASH BONANZA</vt:lpstr>
      <vt:lpstr>In Solidarity With  Our Priests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Super Cash Bonanza</dc:title>
  <dc:creator>LarryMoegling</dc:creator>
  <cp:lastModifiedBy>Mark Siracusa</cp:lastModifiedBy>
  <cp:revision>1</cp:revision>
  <dcterms:created xsi:type="dcterms:W3CDTF">2019-01-29T17:47:26Z</dcterms:created>
  <dcterms:modified xsi:type="dcterms:W3CDTF">2019-02-11T15:24:50Z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2019-01-29T00:00:00Z</vt:filetime>
  </property>
</Properties>
</file>